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9144000" cy="5143500"/>
  <p:embeddedFontLs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Zoho Puvi"/>
      <p:regular r:id="rId56"/>
      <p:bold r:id="rId57"/>
    </p:embeddedFont>
    <p:embeddedFont>
      <p:font typeface="Zoho Puvi-demi_bold"/>
      <p:regular r:id="rId58"/>
    </p:embeddedFont>
  </p:embeddedFontLst>
  <p:custDataLst>
    <p:tags r:id="rId59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>
      <p:cViewPr>
        <p:scale>
          <a:sx n="85" d="100"/>
          <a:sy n="85" d="100"/>
        </p:scale>
        <p:origin x="2400" y="1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243B0827-FC0E-4D9F-948A-3E91380E7DF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1F6760E-C037-4CBA-949D-F7943AE4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643" y="2271771"/>
            <a:ext cx="6436178" cy="776702"/>
          </a:xfrm>
          <a:prstGeom prst="rect">
            <a:avLst/>
          </a:prstGeom>
        </p:spPr>
        <p:txBody>
          <a:bodyPr rtlCol="0" anchor="b"/>
          <a:lstStyle>
            <a:lvl1pPr lvl="0" algn="ctr">
              <a:defRPr lang="en-US" sz="4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8B8365BD-6A43-449B-8425-E4FC09B2CDD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BD96EDA-ED36-46A4-AADA-3DF9BB9C9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643" y="3056695"/>
            <a:ext cx="6436178" cy="494945"/>
          </a:xfrm>
          <a:prstGeom prst="rect">
            <a:avLst/>
          </a:prstGeom>
        </p:spPr>
        <p:txBody>
          <a:bodyPr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>
            <a:extLst>
              <a:ext uri="{CDF74974-F7AF-41FD-8C24-D172DB33561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ADC8412-434B-4E21-9B17-D30194EF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82E7EA0E-4281-4132-B5B8-57D48CDE32A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BCE2AF3-5629-4235-A9B6-E293D1C11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B6582724-9441-401B-A6F7-ADB74C824B8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3023C5D-8DB2-4039-8EA6-22850192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B1E4D009-0E38-4DDC-8F18-91204CFC40C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520CAA6E-47BB-429E-86D5-1427BD0D02F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3E520A9-7D8A-455C-91EE-22E1D8372303}"/>
              </a:ext>
            </a:extLst>
          </p:cNvPr>
          <p:cNvSpPr/>
          <p:nvPr/>
        </p:nvSpPr>
        <p:spPr>
          <a:xfrm>
            <a:off x="774703" y="1417637"/>
            <a:ext cx="185052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Rectangle 20">
            <a:extLst>
              <a:ext uri="{8DC6B9C9-8585-47D6-9EAE-C9912FE4417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E96520D-904E-4DB4-A324-40B063145324}"/>
              </a:ext>
            </a:extLst>
          </p:cNvPr>
          <p:cNvSpPr/>
          <p:nvPr/>
        </p:nvSpPr>
        <p:spPr>
          <a:xfrm>
            <a:off x="2774950" y="1417637"/>
            <a:ext cx="358031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Rectangle 22">
            <a:extLst>
              <a:ext uri="{4D1925C3-6206-4A4A-BB47-BD2C2E80FE0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4613432-A319-43C3-BA09-C2D81D2B349C}"/>
              </a:ext>
            </a:extLst>
          </p:cNvPr>
          <p:cNvSpPr/>
          <p:nvPr/>
        </p:nvSpPr>
        <p:spPr>
          <a:xfrm>
            <a:off x="6496050" y="1417637"/>
            <a:ext cx="1882776" cy="2192337"/>
          </a:xfrm>
          <a:custGeom>
            <a:avLst/>
            <a:gdLst/>
            <a:ahLst/>
            <a:cxnLst/>
            <a:rect l="0" t="0" r="r" b="b"/>
            <a:pathLst>
              <a:path w="1882776" h="2192337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Title 1">
            <a:extLst>
              <a:ext uri="{2D8A6318-142D-4FED-BE67-44563EE0D87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89ED1D4-B70C-4992-B4AE-A4C0664E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56C2E515-BA26-4655-8D53-320F99286A7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A7201CD-FF43-4B4F-8083-BCEA243AA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7B6EEFA0-018C-4DE7-8B92-AECE48E3DAA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87421D0-4ECB-45D9-A336-41BF9C1A2B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62000" y="3810000"/>
            <a:ext cx="1847850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AEA38996-FF50-4863-B1F1-0E12AB6573F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1826FEB-E6E3-4CF9-BA38-FF93A38FCC8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46727BA1-1866-4E8A-8BD3-DF45BF32F41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D361508-6C93-4DFB-A61B-5027E335ED3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777561" y="3810000"/>
            <a:ext cx="3577708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1D232E2E-A63C-4277-8746-1E049E66FF0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38FF007-43C4-49EF-9476-77C27B0F85F0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2">
            <a:extLst>
              <a:ext uri="{CEFAD8BA-D1D5-42BE-B062-08CEC77DA9A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7E69E5B-05E6-4332-B29C-5C99CA353284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496050" y="3810000"/>
            <a:ext cx="1882775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4">
            <a:extLst>
              <a:ext uri="{80E1F3CD-52F4-4E95-96BA-D6358E2D154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B2FA2F6-FFAF-4B7E-9C36-9759CF34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13" name="Footer Placeholder 3">
            <a:extLst>
              <a:ext uri="{2E51068B-6635-40A7-91A4-45C4D72331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E13721F-4BD8-464C-A943-8F026321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14" name="Date Placeholder 1">
            <a:extLst>
              <a:ext uri="{CB42F09B-B157-4A24-9C00-8B4E29E0106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BE48A2D-1AC4-492F-B26A-97C41E2B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F33156F9-5E32-4D69-B876-00FF8BA8BAEE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DC413342-1DED-4C29-B235-437BD1B5F10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A679550-1CE5-40D9-9FE9-8CD571CB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19D8C8A3-F2F7-43C2-A1E8-EEB9D2A6D7C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DCAD337-BF59-4A51-BAC2-6571522DD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>
            <a:extLst>
              <a:ext uri="{6D13A660-9D6B-4A99-91D4-65815FAB370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8DD24E7-E92B-4671-9EEB-4455BCA0D2D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2">
            <a:extLst>
              <a:ext uri="{16D88AEA-6E30-482D-B924-546E7412103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3C7C46B-BAF3-4CF5-91C8-269AC1CFC363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6DE62C61-4412-49B7-93DF-91B9CB299D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BC460F2-CC9B-47F4-8503-88C78268CB74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>
            <a:extLst>
              <a:ext uri="{C55F7453-3F36-45F2-90D1-6A347FB9CDA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0A6A37F-584A-4607-908C-C7EE237D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8" name="Footer Placeholder 3">
            <a:extLst>
              <a:ext uri="{22DBAE80-4759-4486-972F-55E0050D9DA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AFF3269-30B3-4972-BB22-116DD278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Date Placeholder 1">
            <a:extLst>
              <a:ext uri="{88978795-7DD0-4E1A-9423-F642FDA72F0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621B093-C394-458A-9044-758DD06E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DB82B8B8-215B-44DB-AAA9-434FA771DA9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272EA78B-C2A6-4306-AB28-02692709F0A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37ECF32-FC6B-4AB8-955D-567649C6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04F72547-C494-4D67-8485-3283851E29D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28D09CC-4B3A-4FAE-8FEE-6D830736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>
            <a:extLst>
              <a:ext uri="{A7CD3F05-5080-4D14-98E4-355498F2D06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AA2BD7E-D753-45F1-A31F-29E2C871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5" name="Footer Placeholder 3">
            <a:extLst>
              <a:ext uri="{401E69D4-3302-4DC1-8DDC-063E4124691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A2DA758-A725-4C20-A903-B9207A64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6" name="Date Placeholder 1">
            <a:extLst>
              <a:ext uri="{94016E4B-B5A0-4B0A-AAA9-93CF1244D5B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F45C093-3F1D-4F14-817B-0317C92D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F27A5F85-D9D2-4EA6-B59C-8359E07B0A5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085D0CDA-990E-4B7A-BFFA-CB02011DF71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94A9E7-D148-45C6-A1A8-9A0F2C9593A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2192059"/>
            <a:ext cx="7620000" cy="51181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400" b="0" i="0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3CA94020-DEF9-475D-92D6-BD35D3A6770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5D85EBD-A598-4F55-A87E-613EDD385E0A}"/>
              </a:ext>
            </a:extLst>
          </p:cNvPr>
          <p:cNvSpPr>
            <a:spLocks noGrp="1"/>
          </p:cNvSpPr>
          <p:nvPr>
            <p:ph type="title" idx="1"/>
          </p:nvPr>
        </p:nvSpPr>
        <p:spPr>
          <a:xfrm>
            <a:off x="762000" y="2735662"/>
            <a:ext cx="7620000" cy="882263"/>
          </a:xfrm>
          <a:prstGeom prst="rect">
            <a:avLst/>
          </a:prstGeom>
        </p:spPr>
        <p:txBody>
          <a:bodyPr rtlCol="0" anchor="t"/>
          <a:lstStyle>
            <a:lvl1pPr lvl="0">
              <a:defRPr lang="en-US" sz="40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121E2A21-1F3E-427A-A240-CBCC7AF9149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8A7F50A-EDCC-433C-A8A3-72C37792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85CC2735-950E-490E-AFA8-DD9C2D08CDC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1363C5A-D0A4-4B2D-A689-A14DABDF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A55A8CBD-EB2B-4EE1-86A6-90292D30937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8551505-1309-4371-AA6D-6F84B339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F1A1A370-3553-4F8D-A373-B00C33522B6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B783AAEB-542A-469B-96FD-DB2A3F7DA0C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C89278B-8223-4DC5-BABC-E1394447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64D0D3D1-7148-4EE5-B67E-21AE77ED5B0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3228E92-46EA-4843-90F5-7EA8AE56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1877B371-8978-4AA3-A977-7AD9B01E5EC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E8E9AEB-8267-4707-9005-67D288920EE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>
            <a:extLst>
              <a:ext uri="{A9232475-3601-4797-8822-D88C2C67BD0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CB29092-B881-4540-A9A1-DD3CDA5B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5">
            <a:extLst>
              <a:ext uri="{5ABF290C-2355-495E-B051-11E33742E55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EA3F967-94CA-45D6-AC89-4E8747388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4">
            <a:extLst>
              <a:ext uri="{A7AADC8D-72EF-4B1E-8299-96895D82096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7445FA3-A30F-4090-ACA6-F8AA55A9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CF5D84E4-D615-4CBA-B15D-D0760BDEA61B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56B2966F-70AF-4C9E-B7E5-7F824EA9912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9DBA2D0-E88E-4AA4-9307-70DBC979CED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1400175"/>
            <a:ext cx="3619500" cy="54064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>
            <a:extLst>
              <a:ext uri="{3143A0E2-D1DE-4749-BAB9-36728C4CC7D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21F5285-B3E4-4E70-827F-CA979BB05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717" y="1400175"/>
            <a:ext cx="3619500" cy="54064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491091FD-E9D3-40BF-840D-7EDE462EA2E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F6356DC-B825-4FAA-9AF9-97E394AD1D18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4D261FA9-BDC3-4E7B-B3F2-7D607CC1240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8BCDB10-D4C7-4E8D-ADCF-7AFA1A0C3B59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42A03890-56FA-499A-9A73-717A0621C96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8C85F1E-9B4C-4B76-90B7-A3A531B10C1B}"/>
              </a:ext>
            </a:extLst>
          </p:cNvPr>
          <p:cNvSpPr>
            <a:spLocks noGrp="1"/>
          </p:cNvSpPr>
          <p:nvPr>
            <p:ph idx="4"/>
          </p:nvPr>
        </p:nvSpPr>
        <p:spPr>
          <a:xfrm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>
            <a:extLst>
              <a:ext uri="{DEF51A12-B698-48FE-B37F-58777E625E7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6B58B62-B7A3-4946-961D-996174E04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  <p:sp>
        <p:nvSpPr>
          <p:cNvPr id="8" name="Footer Placeholder 5">
            <a:extLst>
              <a:ext uri="{0AD6A6E0-852D-4DE9-B487-836516DC427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9F7E48E-6386-448A-B287-83EBA3A6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6">
            <a:extLst>
              <a:ext uri="{ADBA0F10-71AC-4129-A495-F47856CC4D0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B1C348C-C795-4F45-90E9-03C65E58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</p:spTree>
    <p:extLst>
      <p:ext uri="{546B9237-018E-4BB8-AA70-63F64938DD7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52925C2A-3BC4-440D-8FB1-2B61DDA41C2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A35662F-A36A-4816-982C-C91FD771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14525"/>
            <a:ext cx="7620000" cy="857250"/>
          </a:xfrm>
        </p:spPr>
        <p:txBody>
          <a:bodyPr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>
            <a:extLst>
              <a:ext uri="{2A4C05E2-439D-4873-84BB-DC4B3E5AC36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7412DD-AFCE-42F5-A7DA-34DAB914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4" name="Footer Placeholder 2">
            <a:extLst>
              <a:ext uri="{DCC467BC-7589-4AA7-9047-40B05CA1335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6067342-042A-41EB-8221-B9EF6B1B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Date Placeholder 1">
            <a:extLst>
              <a:ext uri="{4F52EB4D-C048-44E6-BB99-2A25C665C14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093DA9-0ACA-42D6-8A57-39AABDEE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9B2B6E51-BE92-4691-B57D-ECC2405C73A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CEB95F3F-82CE-48EE-A1B8-86A71B43A75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E7F214C-26E9-4391-945A-BBA00C92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3" name="Footer Placeholder 2">
            <a:extLst>
              <a:ext uri="{E0B10833-93CF-4A6B-A707-464FC86DEFA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2421AF4-2D94-46E0-8B05-76A70DD6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Date Placeholder 1">
            <a:extLst>
              <a:ext uri="{49F6A9AD-86CE-4B27-B60B-190C7158FC5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B4FAE75-1AAE-484B-8201-AB5D28CE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C71844FB-C507-4E61-BBCD-8D3FCAAF01D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476E433A-A9F9-4E84-8C22-0BFCA55DFE7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889B309-0309-4F47-8247-E9C85526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E472FEA3-0706-407B-A0D3-82558116DF7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5FB98A-FD38-4AF2-AB62-18F732F13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A3B13770-EE00-459F-A390-0729015461C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7941EF1-666A-4A69-873A-B66933CFE65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1E0C1EA1-EA0F-40A2-A28A-331315B7FE3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E7CA24-2C8E-4175-9591-301E807D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2">
            <a:extLst>
              <a:ext uri="{123EEA49-DBAF-47BE-8E11-6BD7F046610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34A3AFC-C5F0-4434-8445-9DD922DB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1">
            <a:extLst>
              <a:ext uri="{42994913-F9ED-4583-9992-8D43CDB3C3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352B81C-8AC7-4D1E-8C9C-36EEA8D5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424C6232-E3AA-498D-A799-0F8B25C37D2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8ACF81AF-B518-4F2E-9C5C-BDA33F67F1D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F236CCF-9A03-4C77-B2AB-2EFD5DD9664E}"/>
              </a:ext>
            </a:extLst>
          </p:cNvPr>
          <p:cNvSpPr/>
          <p:nvPr/>
        </p:nvSpPr>
        <p:spPr>
          <a:xfrm>
            <a:off x="3718307" y="1437411"/>
            <a:ext cx="4663693" cy="3037029"/>
          </a:xfrm>
          <a:prstGeom prst="rect">
            <a:avLst/>
          </a:prstGeom>
          <a:noFill/>
          <a:ln w="6350" cap="flat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Title 1">
            <a:extLst>
              <a:ext uri="{6F77C28D-EFEC-4349-AACA-CA3D3C9FB66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CAAFD5A-C205-452E-8D10-F1046B4C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73A3BF76-F06F-4F84-B09F-6A00D8AAE10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ABD25BC-77B5-4A33-B5E8-E2D190827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>
            <a:extLst>
              <a:ext uri="{B3FA349D-740E-4A57-9B0B-EE582CC48D4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9C08BB5-8881-45D4-9C03-6752C8F840C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4">
            <a:extLst>
              <a:ext uri="{160BC96E-4209-42D1-AE17-543EDD5CB60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9C5AB45-DF66-4012-929D-A9BE7EEE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7" name="Footer Placeholder 3">
            <a:extLst>
              <a:ext uri="{68357685-4F77-416E-AF97-9A5A0D22FE0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417ADC9-28A6-494E-9A9D-9A688BAE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8" name="Date Placeholder 1">
            <a:extLst>
              <a:ext uri="{FBE2600F-8316-43A6-85E9-B8813CC7319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DFE5E71-4B4B-416F-9B57-0E0FC612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3483EACA-8CFF-4F00-90A6-A358FB5BAE2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 hidden="1">
            <a:extLst>
              <a:ext uri="{F5EC2F48-5ECA-47C5-8EB1-A1E9C68607E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FE83C63-B9E2-4E1D-9D43-6F3F74911087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3" name="Footer Placeholder 4" hidden="1">
            <a:extLst>
              <a:ext uri="{1D2EAAD3-738B-47F4-9A40-7F98F2D111B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EDF9423-10C6-4595-B3DC-EACBF8FA5E0A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4" name="Date Placeholder 3" hidden="1">
            <a:extLst>
              <a:ext uri="{8DEA786B-F214-4EEC-B2D4-5007BE9E7FE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A19113E-FF95-4BE8-B087-CD5028F5DE4C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5" name="Slide Number Placeholder 5" hidden="1">
            <a:extLst>
              <a:ext uri="{44576423-908A-4F57-9B0E-A4C546C71D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D4BAB54-34D3-4CA2-920C-237371AA2DDF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6" name="Footer Placeholder 4" hidden="1">
            <a:extLst>
              <a:ext uri="{9CD73B95-DD3E-418B-9CB9-1C397259411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4785A13-B180-4385-A233-C210C2548273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7" name="Date Placeholder 3" hidden="1">
            <a:extLst>
              <a:ext uri="{6B7EE120-456E-4DA6-ABB1-9FC82034580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2407AA4-9BAF-41B5-8FC6-0CC61EF11008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8" name="Slide Number Placeholder 5" hidden="1">
            <a:extLst>
              <a:ext uri="{BCCD63D1-7FEE-447C-A7C5-46117EA2176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1B60E57-9666-4849-A58B-C8946512D1D7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9" name="Footer Placeholder 4" hidden="1">
            <a:extLst>
              <a:ext uri="{6F685E82-4AE9-4928-9C4A-7EF59E11654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0756977-6BFD-4B1F-AEA9-0D5AB4E892B5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10" name="Date Placeholder 3" hidden="1">
            <a:extLst>
              <a:ext uri="{097EB597-48DA-422E-8894-0214E5E0902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F46C390-D7CD-4A75-9B0F-2BA28BD01F37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11" name="Title Placeholder 1">
            <a:extLst>
              <a:ext uri="{6BA19EF9-68B4-4180-AED5-1E614E41112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1D789BF-D038-4AEC-923E-EBE73F5C8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9045"/>
            <a:ext cx="7620000" cy="857250"/>
          </a:xfrm>
          <a:prstGeom prst="rect">
            <a:avLst/>
          </a:prstGeom>
        </p:spPr>
        <p:txBody>
          <a:bodyPr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E27C3B32-B4C5-46EC-9D2B-6473AA7DA34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EC91F9C-5B2E-4409-871E-32972D0F3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28750"/>
            <a:ext cx="7620000" cy="3048000"/>
          </a:xfrm>
          <a:prstGeom prst="rect">
            <a:avLst/>
          </a:prstGeom>
        </p:spPr>
        <p:txBody>
          <a:bodyPr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B7D7BCCE-51EE-415B-9D48-5E107B7E4F0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0BF8A40-197F-464A-BCA2-F6707224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7815" y="4695033"/>
            <a:ext cx="613018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14" name="Footer Placeholder 4">
            <a:extLst>
              <a:ext uri="{03E4D161-048A-4D69-9DDF-B07BB484F51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992D80F-3800-4984-B56B-49B87488A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4686300"/>
            <a:ext cx="5181600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ct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5" name="Date Placeholder 3">
            <a:extLst>
              <a:ext uri="{68CACDE3-D12D-435B-9313-C8FB7FD0BB8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B4EB3F4-D584-4032-8ED6-FB3803AB4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695033"/>
            <a:ext cx="1639570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l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/>
          </a:solidFill>
          <a:latin typeface="+mj-lt"/>
        </a:defRPr>
      </a:lvl1pPr>
    </p:titleStyle>
    <p:bodyStyle>
      <a:lvl1pPr marL="342900" lvl="0" indent="-342900" algn="l" rtl="0">
        <a:spcBef>
          <a:spcPts val="1200"/>
        </a:spcBef>
        <a:buClr>
          <a:schemeClr val="accent1"/>
        </a:buClr>
        <a:buFont typeface="Arial"/>
        <a:buChar char="•"/>
        <a:defRPr lang="en-US" sz="1600" b="0" i="0" dirty="0">
          <a:solidFill>
            <a:schemeClr val="tx1"/>
          </a:solidFill>
          <a:latin typeface="+mn-lt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b="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b="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b="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05DC52B7-8F66-46A9-B36B-5B3F5E6397C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4FFA6F4-FF04-49BB-90BD-6A1EFA1BDD1F}"/>
              </a:ext>
            </a:extLst>
          </p:cNvPr>
          <p:cNvSpPr/>
          <p:nvPr/>
        </p:nvSpPr>
        <p:spPr>
          <a:xfrm>
            <a:off x="-38100" y="-104775"/>
            <a:ext cx="9228144" cy="5357374"/>
          </a:xfrm>
          <a:custGeom>
            <a:avLst/>
            <a:gdLst/>
            <a:ahLst/>
            <a:cxnLst/>
            <a:rect l="0" t="0" r="r" b="b"/>
            <a:pathLst>
              <a:path w="9319308" h="5357375">
                <a:moveTo>
                  <a:pt x="0" y="0"/>
                </a:moveTo>
                <a:lnTo>
                  <a:pt x="9319308" y="0"/>
                </a:lnTo>
                <a:lnTo>
                  <a:pt x="9319308" y="5357374"/>
                </a:lnTo>
                <a:lnTo>
                  <a:pt x="0" y="5357374"/>
                </a:lnTo>
                <a:close/>
              </a:path>
            </a:pathLst>
          </a:custGeom>
          <a:solidFill>
            <a:srgbClr val="BD202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26221F91-A7AF-47EF-BE94-CFD7C74195D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187616F-E775-4F11-AA98-045D6A8B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02" y="359578"/>
            <a:ext cx="7602131" cy="4386710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1C3BFA0F-61C1-4708-BD5E-50001536DB1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7F04BB0-0D7C-49B9-BA24-12220DEA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22" y="743397"/>
            <a:ext cx="6273822" cy="1209398"/>
          </a:xfrm>
          <a:prstGeom prst="rect">
            <a:avLst/>
          </a:prstGeom>
        </p:spPr>
        <p:txBody>
          <a:bodyPr rtlCol="0"/>
          <a:lstStyle/>
          <a:p>
            <a:pPr algn="l"/>
            <a:r>
              <a:rPr lang="en-US" sz="2300" b="1" dirty="0">
                <a:solidFill>
                  <a:schemeClr val="bg1"/>
                </a:solidFill>
                <a:latin typeface="Zoho Puvi"/>
              </a:rPr>
              <a:t>Manage inventory, optimize costs, </a:t>
            </a:r>
          </a:p>
          <a:p>
            <a:pPr algn="l"/>
            <a:r>
              <a:rPr lang="en-US" sz="2300" b="1" dirty="0">
                <a:solidFill>
                  <a:schemeClr val="bg1"/>
                </a:solidFill>
                <a:latin typeface="Zoho Puvi"/>
              </a:rPr>
              <a:t>and minimize risks with </a:t>
            </a:r>
            <a:r>
              <a:rPr lang="en-US" sz="2300" b="1" dirty="0" err="1">
                <a:solidFill>
                  <a:schemeClr val="bg1"/>
                </a:solidFill>
                <a:latin typeface="Zoho Puvi"/>
              </a:rPr>
              <a:t>ServiceDesk</a:t>
            </a:r>
            <a:r>
              <a:rPr lang="en-US" sz="2300" b="1" dirty="0">
                <a:solidFill>
                  <a:schemeClr val="bg1"/>
                </a:solidFill>
                <a:latin typeface="Zoho Puvi"/>
              </a:rPr>
              <a:t> Plus </a:t>
            </a:r>
          </a:p>
          <a:p>
            <a:pPr algn="l"/>
            <a:r>
              <a:rPr lang="en-US" sz="2300" b="1" dirty="0">
                <a:solidFill>
                  <a:schemeClr val="bg1"/>
                </a:solidFill>
                <a:latin typeface="Zoho Puvi"/>
              </a:rPr>
              <a:t>IT asset management (</a:t>
            </a:r>
            <a:r>
              <a:rPr lang="en-US" sz="2300" b="1" dirty="0" err="1">
                <a:solidFill>
                  <a:schemeClr val="bg1"/>
                </a:solidFill>
                <a:latin typeface="Zoho Puvi"/>
              </a:rPr>
              <a:t>ITAM</a:t>
            </a:r>
            <a:r>
              <a:rPr lang="en-US" sz="2300" b="1" dirty="0">
                <a:solidFill>
                  <a:schemeClr val="bg1"/>
                </a:solidFill>
                <a:latin typeface="Zoho Puvi"/>
              </a:rPr>
              <a:t>)</a:t>
            </a:r>
          </a:p>
        </p:txBody>
      </p:sp>
      <p:pic>
        <p:nvPicPr>
          <p:cNvPr id="5" name="Picture 4">
            <a:extLst>
              <a:ext uri="{A77F89F1-56F3-4147-BA31-99A750C4A9D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C86E1C3-C598-484C-B771-612B28A9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81" y="2361419"/>
            <a:ext cx="1631080" cy="383590"/>
          </a:xfrm>
          <a:prstGeom prst="rect">
            <a:avLst/>
          </a:prstGeom>
          <a:noFill/>
        </p:spPr>
      </p:pic>
    </p:spTree>
    <p:extLst>
      <p:ext uri="{2DF31994-6495-4D44-BDC7-1BBEB84DA52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5546FCE9-337B-45D5-B86E-ABB65104BC3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AB4A33B-3384-4BB4-93EE-39E680B58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73" y="-266128"/>
            <a:ext cx="9144000" cy="5143500"/>
          </a:xfrm>
          <a:prstGeom prst="rect">
            <a:avLst/>
          </a:prstGeom>
          <a:noFill/>
        </p:spPr>
      </p:pic>
      <p:sp>
        <p:nvSpPr>
          <p:cNvPr id="3" name="Title 7">
            <a:extLst>
              <a:ext uri="{535C0C52-3928-44F8-BAFF-68B529B899A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DCB6C3F-BF64-4BBE-86D4-C63B762A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1" y="796270"/>
            <a:ext cx="8440607" cy="857250"/>
          </a:xfrm>
        </p:spPr>
        <p:txBody>
          <a:bodyPr rtlCol="0" anchor="t"/>
          <a:lstStyle/>
          <a:p>
            <a:pPr algn="ctr"/>
            <a:r>
              <a:rPr lang="en-US" sz="2000" b="1" dirty="0">
                <a:latin typeface="Zoho Puvi"/>
              </a:rPr>
              <a:t>The </a:t>
            </a:r>
            <a:r>
              <a:rPr lang="en-US" sz="2000" b="1" dirty="0" err="1">
                <a:latin typeface="Zoho Puvi"/>
              </a:rPr>
              <a:t>ServiceDesk</a:t>
            </a:r>
            <a:r>
              <a:rPr lang="en-US" sz="2000" b="1" dirty="0">
                <a:latin typeface="Zoho Puvi"/>
              </a:rPr>
              <a:t> Plus framework for hybrid </a:t>
            </a:r>
            <a:r>
              <a:rPr lang="en-US" sz="2000" b="1" dirty="0" err="1">
                <a:latin typeface="Zoho Puvi"/>
              </a:rPr>
              <a:t>ITAM</a:t>
            </a:r>
          </a:p>
        </p:txBody>
      </p:sp>
      <p:sp>
        <p:nvSpPr>
          <p:cNvPr id="4" name="TextBox 3">
            <a:extLst>
              <a:ext uri="{2D5183D7-315B-4004-8ED2-F3C0E9929B1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A72C15-2E5B-4F4F-A353-611AA39345F5}"/>
              </a:ext>
            </a:extLst>
          </p:cNvPr>
          <p:cNvSpPr txBox="1"/>
          <p:nvPr/>
        </p:nvSpPr>
        <p:spPr>
          <a:xfrm>
            <a:off x="819902" y="3338255"/>
            <a:ext cx="1320279" cy="1375067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 unified agent for asset discovery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Barcode scan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Distributed asset scan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Probe scan</a:t>
            </a:r>
          </a:p>
        </p:txBody>
      </p:sp>
      <p:sp>
        <p:nvSpPr>
          <p:cNvPr id="5" name="TextBox 4">
            <a:extLst>
              <a:ext uri="{BE338416-EDB5-4CE4-B72B-56469A2CCE4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B50A129-931E-4EE3-B5CA-7CCA1B4F5A09}"/>
              </a:ext>
            </a:extLst>
          </p:cNvPr>
          <p:cNvSpPr txBox="1"/>
          <p:nvPr/>
        </p:nvSpPr>
        <p:spPr>
          <a:xfrm>
            <a:off x="2167880" y="3067050"/>
            <a:ext cx="1625917" cy="521855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Asset classification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Asset groups</a:t>
            </a:r>
          </a:p>
        </p:txBody>
      </p:sp>
      <p:sp>
        <p:nvSpPr>
          <p:cNvPr id="6" name="TextBox 5">
            <a:extLst>
              <a:ext uri="{14AE02D7-D65D-472B-A50F-4B10810276C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CFFDBD7-180C-44CB-BD44-F9C229DA752F}"/>
              </a:ext>
            </a:extLst>
          </p:cNvPr>
          <p:cNvSpPr txBox="1"/>
          <p:nvPr/>
        </p:nvSpPr>
        <p:spPr>
          <a:xfrm>
            <a:off x="6798954" y="3181350"/>
            <a:ext cx="1424406" cy="658977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Financials and contracts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Remote access plus</a:t>
            </a:r>
          </a:p>
        </p:txBody>
      </p:sp>
      <p:sp>
        <p:nvSpPr>
          <p:cNvPr id="7" name="TextBox 6">
            <a:extLst>
              <a:ext uri="{B82018B2-E794-490B-B2B0-36C11D52293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1E2B2F7-C305-4920-8113-B8A2A93625E3}"/>
              </a:ext>
            </a:extLst>
          </p:cNvPr>
          <p:cNvSpPr txBox="1"/>
          <p:nvPr/>
        </p:nvSpPr>
        <p:spPr>
          <a:xfrm>
            <a:off x="5374414" y="3181350"/>
            <a:ext cx="1257652" cy="36949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Asset replenishment</a:t>
            </a:r>
          </a:p>
        </p:txBody>
      </p:sp>
      <p:sp>
        <p:nvSpPr>
          <p:cNvPr id="8" name="TextBox 7">
            <a:extLst>
              <a:ext uri="{03C26F35-A779-4728-8625-D208BF5C432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4F94B88-9973-45E4-A06B-4523C9C19655}"/>
              </a:ext>
            </a:extLst>
          </p:cNvPr>
          <p:cNvSpPr txBox="1"/>
          <p:nvPr/>
        </p:nvSpPr>
        <p:spPr>
          <a:xfrm>
            <a:off x="3821496" y="3181350"/>
            <a:ext cx="1337519" cy="108558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Automatically assign assets based on login info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Asset relationships</a:t>
            </a:r>
          </a:p>
          <a:p>
            <a:pPr algn="ctr">
              <a:defRPr lang="en-US" sz="1400" dirty="0"/>
            </a:pPr>
            <a:endParaRPr lang="en-US" sz="900" b="1" dirty="0">
              <a:latin typeface="Zoho Puvi"/>
            </a:endParaRPr>
          </a:p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Asset loan</a:t>
            </a:r>
          </a:p>
        </p:txBody>
      </p:sp>
    </p:spTree>
    <p:extLst>
      <p:ext uri="{E6B5D33E-2255-42AF-B971-C734C435D9A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0C248C83-BACA-48E3-B0D3-7F046F0DD0A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CBEE44C-D73C-4D58-ABCD-5FFD7605FB78}"/>
              </a:ext>
            </a:extLst>
          </p:cNvPr>
          <p:cNvPicPr>
            <a:picLocks/>
          </p:cNvPicPr>
          <p:nvPr/>
        </p:nvPicPr>
        <p:blipFill>
          <a:blip r:embed="rId2"/>
          <a:srcRect l="210" t="9170"/>
          <a:stretch>
            <a:fillRect/>
          </a:stretch>
        </p:blipFill>
        <p:spPr>
          <a:xfrm>
            <a:off x="762038" y="338661"/>
            <a:ext cx="7600950" cy="432435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16E04DAC-D5B0-4019-B879-7F789A85CA6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1E4D864-F4BE-472E-A61F-412C60A105B9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Leverage multi-modal discovery techniques for effective asset discovery and tracking</a:t>
            </a:r>
          </a:p>
        </p:txBody>
      </p:sp>
      <p:sp>
        <p:nvSpPr>
          <p:cNvPr id="4" name="Rectangle 3">
            <a:extLst>
              <a:ext uri="{CB94EC89-E39B-4B56-B05A-F1E96594984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7DC6DEE-9682-46A2-9F4D-40CD8A6580AF}"/>
              </a:ext>
            </a:extLst>
          </p:cNvPr>
          <p:cNvSpPr/>
          <p:nvPr/>
        </p:nvSpPr>
        <p:spPr>
          <a:xfrm>
            <a:off x="770677" y="2178843"/>
            <a:ext cx="1306639" cy="1356426"/>
          </a:xfrm>
          <a:prstGeom prst="rect">
            <a:avLst/>
          </a:prstGeom>
          <a:noFill/>
          <a:ln w="19050" cap="flat">
            <a:solidFill>
              <a:srgbClr val="C00000"/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151C5B0D-BC5D-4EF6-9F80-0E036CE3AE7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01A49E6-2AD9-427B-A775-77FE89CF965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34093C5-07A7-4236-BED8-17340D6098B6}"/>
              </a:ext>
            </a:extLst>
          </p:cNvPr>
          <p:cNvPicPr>
            <a:picLocks/>
          </p:cNvPicPr>
          <p:nvPr/>
        </p:nvPicPr>
        <p:blipFill>
          <a:blip r:embed="rId2"/>
          <a:srcRect t="9280" b="270"/>
          <a:stretch>
            <a:fillRect/>
          </a:stretch>
        </p:blipFill>
        <p:spPr>
          <a:xfrm>
            <a:off x="771525" y="323850"/>
            <a:ext cx="7600950" cy="4296921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30402247-E3EF-47D9-8E06-3D147BB22D6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5EB8DB4-F5D2-4268-916A-C5C16A21A314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  Gain complete visibility into your IT asset estate by having a unified repository of assets</a:t>
            </a:r>
          </a:p>
        </p:txBody>
      </p:sp>
    </p:spTree>
    <p:extLst>
      <p:ext uri="{0B77675E-705D-4D03-B354-BD3086E4D70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FE06870-6104-4D79-83B5-387D53FB344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A811DCF-9B32-489C-B3B7-C37D581496F9}"/>
              </a:ext>
            </a:extLst>
          </p:cNvPr>
          <p:cNvPicPr>
            <a:picLocks/>
          </p:cNvPicPr>
          <p:nvPr/>
        </p:nvPicPr>
        <p:blipFill>
          <a:blip r:embed="rId2"/>
          <a:srcRect t="9780" b="-230"/>
          <a:stretch>
            <a:fillRect/>
          </a:stretch>
        </p:blipFill>
        <p:spPr>
          <a:xfrm>
            <a:off x="770677" y="323850"/>
            <a:ext cx="7600950" cy="4296921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63386228-67A9-4789-8F6D-E50A523374B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6CF191F-24F1-42AD-B268-ADCA573AA5B9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  Create groups and classify assets across product types, OS, departments, asset state, vendors, and more</a:t>
            </a:r>
          </a:p>
        </p:txBody>
      </p:sp>
      <p:sp>
        <p:nvSpPr>
          <p:cNvPr id="4" name="Rectangle 3">
            <a:extLst>
              <a:ext uri="{D9ACE738-965F-49ED-87F7-78D9DCD49B4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933A79A-C12B-4255-B78F-1F4377BF076C}"/>
              </a:ext>
            </a:extLst>
          </p:cNvPr>
          <p:cNvSpPr/>
          <p:nvPr/>
        </p:nvSpPr>
        <p:spPr>
          <a:xfrm>
            <a:off x="770677" y="2188330"/>
            <a:ext cx="1266825" cy="958034"/>
          </a:xfrm>
          <a:prstGeom prst="rect">
            <a:avLst/>
          </a:prstGeom>
          <a:noFill/>
          <a:ln w="19050" cap="flat">
            <a:solidFill>
              <a:srgbClr val="C00000"/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43933A78-923D-42FB-9383-4200848637B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BB4A673-0EED-4318-B68D-0A2B7CE21DC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58E3BF9-D571-41B0-890B-FEF8FE344D3D}"/>
              </a:ext>
            </a:extLst>
          </p:cNvPr>
          <p:cNvPicPr>
            <a:picLocks/>
          </p:cNvPicPr>
          <p:nvPr/>
        </p:nvPicPr>
        <p:blipFill>
          <a:blip r:embed="rId2"/>
          <a:srcRect t="9380" b="170"/>
          <a:stretch>
            <a:fillRect/>
          </a:stretch>
        </p:blipFill>
        <p:spPr>
          <a:xfrm>
            <a:off x="771525" y="333336"/>
            <a:ext cx="7600950" cy="4296921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135806AF-C7CE-4D47-AF97-DB8172ECF08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48AD304-C395-4D33-A4EF-B7840C973160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Easily provide temporary assets and track all loaned assets </a:t>
            </a:r>
          </a:p>
        </p:txBody>
      </p:sp>
      <p:sp>
        <p:nvSpPr>
          <p:cNvPr id="4" name="Rectangle 3">
            <a:extLst>
              <a:ext uri="{348669E7-2B1C-412D-8555-A3C87BD4F9C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E44BF2B-17C7-45AD-AA5F-B1DC874505DC}"/>
              </a:ext>
            </a:extLst>
          </p:cNvPr>
          <p:cNvSpPr/>
          <p:nvPr/>
        </p:nvSpPr>
        <p:spPr>
          <a:xfrm>
            <a:off x="770677" y="2008108"/>
            <a:ext cx="1266825" cy="512216"/>
          </a:xfrm>
          <a:prstGeom prst="rect">
            <a:avLst/>
          </a:prstGeom>
          <a:noFill/>
          <a:ln w="19050" cap="flat">
            <a:solidFill>
              <a:srgbClr val="C00000"/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A6122F3B-1968-4E40-A772-B500347E929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E8F23C92-922C-4144-92D5-B84014E8425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40D975-A799-4672-9F44-FBF48C6A1C76}"/>
              </a:ext>
            </a:extLst>
          </p:cNvPr>
          <p:cNvPicPr>
            <a:picLocks/>
          </p:cNvPicPr>
          <p:nvPr/>
        </p:nvPicPr>
        <p:blipFill>
          <a:blip r:embed="rId2"/>
          <a:srcRect t="9280" b="-330"/>
          <a:stretch>
            <a:fillRect/>
          </a:stretch>
        </p:blipFill>
        <p:spPr>
          <a:xfrm>
            <a:off x="771525" y="333336"/>
            <a:ext cx="7600950" cy="4325377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940CD306-7BD4-470D-B861-BA3F9B827A9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C4C9750-DA34-4077-B8D2-16C50C6FC331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Track asset inventory in store and notify technicians on the expected asset inventory exhaustion</a:t>
            </a:r>
          </a:p>
        </p:txBody>
      </p:sp>
      <p:sp>
        <p:nvSpPr>
          <p:cNvPr id="4" name="Rectangle 3">
            <a:extLst>
              <a:ext uri="{32613126-FCD2-47C5-B1F4-A38BE9EFDAB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E4FA913-3442-4E18-A903-5CA69F32E2EC}"/>
              </a:ext>
            </a:extLst>
          </p:cNvPr>
          <p:cNvSpPr/>
          <p:nvPr/>
        </p:nvSpPr>
        <p:spPr>
          <a:xfrm>
            <a:off x="770677" y="1770964"/>
            <a:ext cx="1266825" cy="227657"/>
          </a:xfrm>
          <a:prstGeom prst="rect">
            <a:avLst/>
          </a:prstGeom>
          <a:noFill/>
          <a:ln w="19050" cap="flat">
            <a:solidFill>
              <a:srgbClr val="C00000"/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CCD7C56F-CD74-4955-B824-36F1D06AF2B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245ED63B-9F5B-4683-A2A2-3939F1AEB31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97A9A58-125B-492B-A41B-EC2211595EFC}"/>
              </a:ext>
            </a:extLst>
          </p:cNvPr>
          <p:cNvPicPr>
            <a:picLocks/>
          </p:cNvPicPr>
          <p:nvPr/>
        </p:nvPicPr>
        <p:blipFill>
          <a:blip r:embed="rId2"/>
          <a:srcRect t="9280" b="-330"/>
          <a:stretch>
            <a:fillRect/>
          </a:stretch>
        </p:blipFill>
        <p:spPr>
          <a:xfrm>
            <a:off x="771525" y="323850"/>
            <a:ext cx="7600950" cy="4325377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D55F8584-A2F8-4E35-A25B-F7A43A3C9A1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190D3FB-B5BC-49BB-B6EC-3080CD92F394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Drill down into asset details on all of your assets at any given time</a:t>
            </a:r>
          </a:p>
        </p:txBody>
      </p:sp>
    </p:spTree>
    <p:extLst>
      <p:ext uri="{5DD5328A-59AD-450B-A1AE-B37A8D6A227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1A502FAC-0C4A-4070-9979-A4CE800E760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A6FE263-AE61-4F8A-B4C0-32E57525D4F8}"/>
              </a:ext>
            </a:extLst>
          </p:cNvPr>
          <p:cNvPicPr>
            <a:picLocks/>
          </p:cNvPicPr>
          <p:nvPr/>
        </p:nvPicPr>
        <p:blipFill>
          <a:blip r:embed="rId2"/>
          <a:srcRect t="9380" b="-30"/>
          <a:stretch>
            <a:fillRect/>
          </a:stretch>
        </p:blipFill>
        <p:spPr>
          <a:xfrm>
            <a:off x="771525" y="323850"/>
            <a:ext cx="7600950" cy="432435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62812F33-1D86-4E29-88B2-1E4485D764B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37A6765-7FEC-423A-9CF1-0C9D7F31C425}"/>
              </a:ext>
            </a:extLst>
          </p:cNvPr>
          <p:cNvSpPr txBox="1"/>
          <p:nvPr/>
        </p:nvSpPr>
        <p:spPr>
          <a:xfrm>
            <a:off x="1343386" y="4683014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Track asset relationships and gain visibility into how your assets are webbed with one another </a:t>
            </a:r>
          </a:p>
        </p:txBody>
      </p:sp>
    </p:spTree>
    <p:extLst>
      <p:ext uri="{F2F7F572-9E70-493E-AA47-C8C0F722B62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07DCFA58-B9EF-4108-8296-22CCDAA8B76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F6B55A6-FD1B-49B6-A4BF-104FBC706B9B}"/>
              </a:ext>
            </a:extLst>
          </p:cNvPr>
          <p:cNvPicPr>
            <a:picLocks/>
          </p:cNvPicPr>
          <p:nvPr/>
        </p:nvPicPr>
        <p:blipFill>
          <a:blip r:embed="rId2"/>
          <a:srcRect t="9180" b="-30"/>
          <a:stretch>
            <a:fillRect/>
          </a:stretch>
        </p:blipFill>
        <p:spPr>
          <a:xfrm>
            <a:off x="771525" y="333336"/>
            <a:ext cx="7600950" cy="4315892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B2354A8E-D28D-4F53-84FA-0534CDE38E7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674EC2D-CAAE-4F88-A32B-D31967A822EE}"/>
              </a:ext>
            </a:extLst>
          </p:cNvPr>
          <p:cNvSpPr txBox="1"/>
          <p:nvPr/>
        </p:nvSpPr>
        <p:spPr>
          <a:xfrm>
            <a:off x="1052712" y="4683014"/>
            <a:ext cx="7038575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Associate corresponding contracts and and get notified about their expiry in advance</a:t>
            </a:r>
          </a:p>
        </p:txBody>
      </p:sp>
    </p:spTree>
    <p:extLst>
      <p:ext uri="{2DA19651-4043-46AD-8045-2CF67219FD1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104E3188-45D4-41C4-8124-3ACE2574F89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5194065-3CD0-4C29-BBD9-8A285BF972BC}"/>
              </a:ext>
            </a:extLst>
          </p:cNvPr>
          <p:cNvPicPr>
            <a:picLocks/>
          </p:cNvPicPr>
          <p:nvPr/>
        </p:nvPicPr>
        <p:blipFill>
          <a:blip r:embed="rId2"/>
          <a:srcRect t="9180" b="170"/>
          <a:stretch>
            <a:fillRect/>
          </a:stretch>
        </p:blipFill>
        <p:spPr>
          <a:xfrm>
            <a:off x="781011" y="323850"/>
            <a:ext cx="7600950" cy="4306406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0BC12340-9F4E-4A6D-ADDE-2B2E792ED29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837C88A-EE3D-462C-86B9-406434FB6F63}"/>
              </a:ext>
            </a:extLst>
          </p:cNvPr>
          <p:cNvSpPr txBox="1"/>
          <p:nvPr/>
        </p:nvSpPr>
        <p:spPr>
          <a:xfrm>
            <a:off x="1052712" y="4683014"/>
            <a:ext cx="7038575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Record and track asset financials to optimize costs and plan procurement</a:t>
            </a:r>
          </a:p>
        </p:txBody>
      </p:sp>
    </p:spTree>
    <p:extLst>
      <p:ext uri="{AA96CF8F-3185-4940-9D7F-0B03243F7695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A894D478-F9B3-4A57-8D03-9B2518BD096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DE53019-7B9C-4321-83CA-3D98DF7359EE}"/>
              </a:ext>
            </a:extLst>
          </p:cNvPr>
          <p:cNvSpPr txBox="1">
            <a:spLocks noGrp="1"/>
          </p:cNvSpPr>
          <p:nvPr/>
        </p:nvSpPr>
        <p:spPr>
          <a:xfrm>
            <a:off x="530275" y="645385"/>
            <a:ext cx="4001652" cy="814492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2300" b="1" dirty="0">
                <a:solidFill>
                  <a:schemeClr val="tx1"/>
                </a:solidFill>
                <a:latin typeface="Zoho Puvi"/>
              </a:rPr>
              <a:t>A foundational challenge and the hybrid workplace </a:t>
            </a:r>
          </a:p>
        </p:txBody>
      </p:sp>
      <p:sp>
        <p:nvSpPr>
          <p:cNvPr id="3" name="TextBox 2">
            <a:extLst>
              <a:ext uri="{D13D81E2-70A2-4FEA-AF04-F20D2421A35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184B3EB-51B3-4F45-88E6-5F5500D2C10A}"/>
              </a:ext>
            </a:extLst>
          </p:cNvPr>
          <p:cNvSpPr txBox="1">
            <a:spLocks noGrp="1"/>
          </p:cNvSpPr>
          <p:nvPr/>
        </p:nvSpPr>
        <p:spPr>
          <a:xfrm>
            <a:off x="4979574" y="1460115"/>
            <a:ext cx="3794360" cy="304393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>
              <a:buClr>
                <a:srgbClr val="00AAFF"/>
              </a:buClr>
              <a:buFont typeface="Arial"/>
              <a:buNone/>
            </a:pPr>
            <a:endParaRPr/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Shifting asset boundaries</a:t>
            </a: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endParaRPr lang="en-US" sz="1400" b="0" dirty="0">
              <a:latin typeface="Zoho Puvi"/>
            </a:endParaRP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A need to optimize budgets and ace vendor audits</a:t>
            </a: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endParaRPr lang="en-US" sz="1400" b="0" dirty="0">
              <a:latin typeface="Zoho Puvi"/>
            </a:endParaRP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Major incidents that impact the backbone of their IT infrastructure</a:t>
            </a: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endParaRPr lang="en-US" sz="1400" b="0" dirty="0">
              <a:latin typeface="Zoho Puvi"/>
            </a:endParaRP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sz="1400" b="0" dirty="0">
                <a:latin typeface="Zoho Puvi"/>
              </a:rPr>
              <a:t>But treading around these potholes with a legacy asset management tool and spreadsheets may be quite difficult.</a:t>
            </a:r>
          </a:p>
        </p:txBody>
      </p:sp>
      <p:sp>
        <p:nvSpPr>
          <p:cNvPr id="4" name="TextBox 3">
            <a:extLst>
              <a:ext uri="{5CC091EF-5160-439C-AC86-D403ABF139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8B9F5E9-2653-435A-9413-B8C6888F0398}"/>
              </a:ext>
            </a:extLst>
          </p:cNvPr>
          <p:cNvSpPr txBox="1"/>
          <p:nvPr/>
        </p:nvSpPr>
        <p:spPr>
          <a:xfrm>
            <a:off x="4984156" y="681418"/>
            <a:ext cx="3736752" cy="891654"/>
          </a:xfrm>
          <a:prstGeom prst="rect">
            <a:avLst/>
          </a:prstGeom>
        </p:spPr>
        <p:txBody>
          <a:bodyPr lIns="95250" tIns="47625" rIns="95250" bIns="47625" rtlCol="0">
            <a:noAutofit/>
          </a:bodyPr>
          <a:lstStyle/>
          <a:p>
            <a:pPr mar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>
                <a:solidFill>
                  <a:schemeClr val="tx1"/>
                </a:solidFill>
                <a:latin typeface="Open Sans"/>
              </a:defRPr>
            </a:pPr>
            <a:r>
              <a:rPr lang="en-US" sz="1600" dirty="0">
                <a:solidFill>
                  <a:schemeClr val="tx1"/>
                </a:solidFill>
                <a:latin typeface="Zoho Puvi-demi_bold"/>
              </a:rPr>
              <a:t>With this greatest shift in working practices, IT asset managers now have to deal with:</a:t>
            </a:r>
          </a:p>
        </p:txBody>
      </p:sp>
      <p:sp>
        <p:nvSpPr>
          <p:cNvPr id="5" name="TextBox 4">
            <a:extLst>
              <a:ext uri="{0915CD3B-10F5-4EA7-ACD4-D9B858F35C9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754B6AC-E133-4B98-94D0-CD040A12B014}"/>
              </a:ext>
            </a:extLst>
          </p:cNvPr>
          <p:cNvSpPr txBox="1"/>
          <p:nvPr/>
        </p:nvSpPr>
        <p:spPr>
          <a:xfrm>
            <a:off x="530275" y="1593389"/>
            <a:ext cx="3603983" cy="1014936"/>
          </a:xfrm>
          <a:prstGeom prst="rect">
            <a:avLst/>
          </a:prstGeom>
        </p:spPr>
        <p:txBody>
          <a:bodyPr lIns="95250" tIns="47625" rIns="95250" bIns="47625" rtlCol="0">
            <a:noAutofit/>
          </a:bodyPr>
          <a:lstStyle/>
          <a:p>
            <a:pPr mar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>
                <a:solidFill>
                  <a:schemeClr val="tx1"/>
                </a:solidFill>
                <a:latin typeface="Open Sans"/>
              </a:defRPr>
            </a:pPr>
            <a:r>
              <a:rPr lang="en-US" sz="1600" dirty="0">
                <a:solidFill>
                  <a:schemeClr val="tx1"/>
                </a:solidFill>
                <a:latin typeface="Zoho Puvi-demi_bold"/>
              </a:rPr>
              <a:t>Managing a corporate IT landscape was challenging for enterprises of all sizes, even before the pandemic.</a:t>
            </a:r>
          </a:p>
        </p:txBody>
      </p:sp>
      <p:pic>
        <p:nvPicPr>
          <p:cNvPr id="6" name="Picture 5">
            <a:extLst>
              <a:ext uri="{6B43FEF2-DA56-4800-82C3-F2E7E40272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BAECCF3-64AB-4379-9346-4E9CBFF0F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74" y="2825715"/>
            <a:ext cx="3099387" cy="2322995"/>
          </a:xfrm>
          <a:prstGeom prst="rect">
            <a:avLst/>
          </a:prstGeom>
          <a:noFill/>
        </p:spPr>
      </p:pic>
    </p:spTree>
    <p:extLst>
      <p:ext uri="{C23FBBE1-61FB-4FA0-AFB3-E37BC6E46B9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EE41433-47D9-4435-A712-3AB9055648D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DD03661-9531-46AC-9EED-8CA5E1CC0823}"/>
              </a:ext>
            </a:extLst>
          </p:cNvPr>
          <p:cNvPicPr>
            <a:picLocks/>
          </p:cNvPicPr>
          <p:nvPr/>
        </p:nvPicPr>
        <p:blipFill>
          <a:blip r:embed="rId2"/>
          <a:srcRect t="9180" b="-30"/>
          <a:stretch>
            <a:fillRect/>
          </a:stretch>
        </p:blipFill>
        <p:spPr>
          <a:xfrm>
            <a:off x="781011" y="323850"/>
            <a:ext cx="7600950" cy="4315892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2DBC9F24-CE58-4A27-A5D6-A43EBBC919D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7AA204E-D974-44A2-929B-87396134D334}"/>
              </a:ext>
            </a:extLst>
          </p:cNvPr>
          <p:cNvSpPr txBox="1"/>
          <p:nvPr/>
        </p:nvSpPr>
        <p:spPr>
          <a:xfrm>
            <a:off x="1052712" y="4683014"/>
            <a:ext cx="7038575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/>
            </a:pPr>
            <a:r>
              <a:rPr lang="en-US" sz="1000" dirty="0">
                <a:solidFill>
                  <a:schemeClr val="tx1"/>
                </a:solidFill>
                <a:latin typeface="arial"/>
              </a:rPr>
              <a:t>Evaluate the wear and tear of your assets by calculating their depreciation value and tracking their depreciation schedule</a:t>
            </a:r>
          </a:p>
        </p:txBody>
      </p:sp>
    </p:spTree>
    <p:extLst>
      <p:ext uri="{7872A3F5-7991-402A-A14D-C4866C2FE46A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849A1C4D-7D57-4EED-AD38-07C9A3AB8C0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38606CF-C1E3-4FD6-BBB6-A92F1C54A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" y="1905000"/>
            <a:ext cx="2811989" cy="1338062"/>
          </a:xfrm>
        </p:spPr>
        <p:txBody>
          <a:bodyPr rtlCol="0" anchor="t"/>
          <a:lstStyle/>
          <a:p>
            <a:pPr algn="l"/>
            <a:r>
              <a:rPr lang="en-US" sz="2000" b="1" dirty="0">
                <a:latin typeface="Zoho Puvi"/>
              </a:rPr>
              <a:t>A relaxed IT asset manager, courtesy of </a:t>
            </a:r>
            <a:r>
              <a:rPr lang="en-US" sz="2000" b="1" dirty="0" err="1">
                <a:latin typeface="Zoho Puvi"/>
              </a:rPr>
              <a:t>ServiceDesk</a:t>
            </a:r>
            <a:r>
              <a:rPr lang="en-US" sz="2000" b="1" dirty="0">
                <a:latin typeface="Zoho Puvi"/>
              </a:rPr>
              <a:t> Plus!</a:t>
            </a:r>
          </a:p>
        </p:txBody>
      </p:sp>
      <p:sp>
        <p:nvSpPr>
          <p:cNvPr id="3" name="TextBox 2">
            <a:extLst>
              <a:ext uri="{F2DF4A99-1F08-4066-8E64-EE1F116464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9CFE6AC-24D3-46F4-B202-7240FDC37ED4}"/>
              </a:ext>
            </a:extLst>
          </p:cNvPr>
          <p:cNvSpPr txBox="1">
            <a:spLocks noGrp="1"/>
          </p:cNvSpPr>
          <p:nvPr/>
        </p:nvSpPr>
        <p:spPr>
          <a:xfrm>
            <a:off x="4667250" y="790575"/>
            <a:ext cx="3795817" cy="130911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A single frame of reference for both on-premises and remote assets ensures that IT teams don't waste time chasing missing assets</a:t>
            </a:r>
          </a:p>
        </p:txBody>
      </p:sp>
      <p:sp>
        <p:nvSpPr>
          <p:cNvPr id="4" name="TextBox 3">
            <a:extLst>
              <a:ext uri="{6360C3B6-55C8-43DE-AF86-D0C52C47450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39E28CF-02D5-4F59-9977-A726C5ABC234}"/>
              </a:ext>
            </a:extLst>
          </p:cNvPr>
          <p:cNvSpPr txBox="1">
            <a:spLocks noGrp="1"/>
          </p:cNvSpPr>
          <p:nvPr/>
        </p:nvSpPr>
        <p:spPr>
          <a:xfrm>
            <a:off x="4667250" y="1676400"/>
            <a:ext cx="3795817" cy="84401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The unified agent for asset discovery helps IT teams leverage Desktop Central's </a:t>
            </a:r>
            <a:r>
              <a:rPr lang="en-US" sz="1200" b="0" dirty="0" err="1">
                <a:latin typeface="Zoho Puvi"/>
              </a:rPr>
              <a:t>ITAM</a:t>
            </a:r>
            <a:r>
              <a:rPr lang="en-US" sz="1200" b="0" dirty="0">
                <a:latin typeface="Zoho Puvi"/>
              </a:rPr>
              <a:t> capabilities, such as enhanced asset discovery, remote control, and system management</a:t>
            </a:r>
          </a:p>
        </p:txBody>
      </p:sp>
      <p:sp>
        <p:nvSpPr>
          <p:cNvPr id="5" name="TextBox 4">
            <a:extLst>
              <a:ext uri="{D23EC155-ADEE-447C-92AB-5A6FED9FE79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1F59B56-4620-4DAB-A02C-550F9E40657F}"/>
              </a:ext>
            </a:extLst>
          </p:cNvPr>
          <p:cNvSpPr txBox="1">
            <a:spLocks noGrp="1"/>
          </p:cNvSpPr>
          <p:nvPr/>
        </p:nvSpPr>
        <p:spPr>
          <a:xfrm>
            <a:off x="4667250" y="2819400"/>
            <a:ext cx="3795817" cy="66121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Asset loan and replenishment ensure that the asset inventory stays up-to-date and well-stocked to handle the projected future demand</a:t>
            </a:r>
          </a:p>
        </p:txBody>
      </p:sp>
      <p:sp>
        <p:nvSpPr>
          <p:cNvPr id="6" name="TextBox 5">
            <a:extLst>
              <a:ext uri="{509D74F4-867A-4A05-8807-C646FD1F242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F00430-2ED0-4073-A5B6-7E03271B5422}"/>
              </a:ext>
            </a:extLst>
          </p:cNvPr>
          <p:cNvSpPr txBox="1">
            <a:spLocks noGrp="1"/>
          </p:cNvSpPr>
          <p:nvPr/>
        </p:nvSpPr>
        <p:spPr>
          <a:xfrm>
            <a:off x="4667250" y="3857625"/>
            <a:ext cx="3649894" cy="99719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Finally, the analytics firm has asset depreciation, contracts, and other financials at its fingertips, helping it optimize costs and plan procurement</a:t>
            </a:r>
          </a:p>
        </p:txBody>
      </p:sp>
      <p:cxnSp>
        <p:nvCxnSpPr>
          <p:cNvPr id="7" name="Straight Connector 6">
            <a:extLst>
              <a:ext uri="{CFB68D16-A139-45F3-9D5D-ECE85C4457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661D3CF-9A7B-482E-8FFB-D839B4D53674}"/>
              </a:ext>
            </a:extLst>
          </p:cNvPr>
          <p:cNvCxnSpPr/>
          <p:nvPr/>
        </p:nvCxnSpPr>
        <p:spPr>
          <a:xfrm rot="10800000" flipV="1">
            <a:off x="3422761" y="679865"/>
            <a:ext cx="0" cy="3802970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522FE7F9-10B4-4D38-850B-BBD53205209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51BBF4F-7D94-4C64-ACE1-74246C7A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4275" y="3778843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E8740012-D9B6-417B-AEEF-90125F8D780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BEEBE5C-999E-4A97-9C54-F7189A24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4275" y="2769393"/>
            <a:ext cx="762000" cy="762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0DA7130E-C7C9-47ED-9A38-D4125642A47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61A3F6B-0E8B-4AF8-93EF-1247E25C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4275" y="1676400"/>
            <a:ext cx="762000" cy="762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6EA41548-04DB-4DBC-BAA1-14780FC7509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A822A97-F3BB-4C75-912C-F71ABAEEC4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24275" y="657225"/>
            <a:ext cx="762000" cy="762000"/>
          </a:xfrm>
          <a:prstGeom prst="rect">
            <a:avLst/>
          </a:prstGeom>
          <a:noFill/>
        </p:spPr>
      </p:pic>
    </p:spTree>
    <p:extLst>
      <p:ext uri="{604617F2-D9A5-423C-BF5F-9D0BE65B131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27706C14-FECD-47AE-B4BE-AEEF346B3D4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290818B-1C9B-42DC-8DF1-D324EBD8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6700" y="267338"/>
            <a:ext cx="9144000" cy="51422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7A8E3CC3-EB54-43A2-9CBC-7DBD9813BAC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9363FAF-43F3-41A4-8D81-5BF8BC49D373}"/>
              </a:ext>
            </a:extLst>
          </p:cNvPr>
          <p:cNvSpPr txBox="1">
            <a:spLocks noGrp="1"/>
          </p:cNvSpPr>
          <p:nvPr/>
        </p:nvSpPr>
        <p:spPr>
          <a:xfrm>
            <a:off x="970797" y="1485252"/>
            <a:ext cx="3614490" cy="1416843"/>
          </a:xfrm>
          <a:prstGeom prst="rect">
            <a:avLst/>
          </a:prstGeom>
        </p:spPr>
        <p:txBody>
          <a:bodyPr rtlCol="0" anchor="t"/>
          <a:lstStyle/>
          <a:p>
            <a:r>
              <a:rPr lang="en-US" sz="2000" b="1" dirty="0">
                <a:latin typeface="Zoho Puvi"/>
              </a:rPr>
              <a:t>Stay focused on the business without compliance and risk management worries</a:t>
            </a:r>
          </a:p>
        </p:txBody>
      </p:sp>
    </p:spTree>
    <p:extLst>
      <p:ext uri="{17847158-6900-485A-8EF9-FE4FF0AB150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7B4FF55E-3980-4D52-8695-76988260205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DA18DB2-420A-45F1-B814-588281C3DEF5}"/>
              </a:ext>
            </a:extLst>
          </p:cNvPr>
          <p:cNvSpPr txBox="1">
            <a:spLocks noGrp="1"/>
          </p:cNvSpPr>
          <p:nvPr/>
        </p:nvSpPr>
        <p:spPr>
          <a:xfrm>
            <a:off x="4589088" y="932630"/>
            <a:ext cx="4001652" cy="814492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1800" b="1" dirty="0">
                <a:solidFill>
                  <a:schemeClr val="tx1"/>
                </a:solidFill>
                <a:latin typeface="Zoho Puvi"/>
              </a:rPr>
              <a:t>Landing in the audit's </a:t>
            </a: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crosshairs</a:t>
            </a:r>
          </a:p>
        </p:txBody>
      </p:sp>
      <p:sp>
        <p:nvSpPr>
          <p:cNvPr id="3" name="TextBox 2">
            <a:extLst>
              <a:ext uri="{FA4030C6-A888-4499-9B3F-1E1F31E069D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193951-4A10-4018-AB58-862418E15864}"/>
              </a:ext>
            </a:extLst>
          </p:cNvPr>
          <p:cNvSpPr txBox="1">
            <a:spLocks noGrp="1"/>
          </p:cNvSpPr>
          <p:nvPr/>
        </p:nvSpPr>
        <p:spPr>
          <a:xfrm>
            <a:off x="4560474" y="1521980"/>
            <a:ext cx="3919613" cy="3558101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The data analytics firm relied on the database and analytics platform of one of the largest software vendors in the world</a:t>
            </a:r>
          </a:p>
          <a:p>
            <a:pPr marL="190500" indent="-190500">
              <a:buClr>
                <a:schemeClr val="tx1"/>
              </a:buClr>
              <a:buFont typeface="Arial"/>
              <a:buNone/>
            </a:pPr>
            <a:endParaRPr lang="en-US" sz="1400" b="0" dirty="0">
              <a:latin typeface="Zoho Puvi"/>
            </a:endParaRP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As the consulting firm embarked on new pharmaceutical research projects, it decided to expand its workforce and also acquire a smaller company engaged in healthcare consulting</a:t>
            </a:r>
            <a:br>
              <a:rPr lang="en-US" sz="1400" b="0" dirty="0">
                <a:latin typeface="Zoho Puvi"/>
              </a:rPr>
            </a:br>
            <a:endParaRPr lang="en-US" sz="1400" b="0" dirty="0">
              <a:latin typeface="Zoho Puvi"/>
            </a:endParaRP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Both of these events triggered a license audit from the database software vendor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endParaRPr lang="en-US" sz="1400" b="0" dirty="0">
              <a:latin typeface="Zoho Puvi"/>
            </a:endParaRPr>
          </a:p>
        </p:txBody>
      </p:sp>
      <p:pic>
        <p:nvPicPr>
          <p:cNvPr id="4" name="Picture 3">
            <a:extLst>
              <a:ext uri="{18E41F5D-7640-42F7-8590-D24D424BA46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8EF49CD-0E4A-4395-A7DB-A82899995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5" y="1759191"/>
            <a:ext cx="3446135" cy="2102758"/>
          </a:xfrm>
          <a:prstGeom prst="rect">
            <a:avLst/>
          </a:prstGeom>
          <a:noFill/>
        </p:spPr>
      </p:pic>
    </p:spTree>
    <p:extLst>
      <p:ext uri="{90D5265E-71B0-48F3-86F3-164A24337CD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0AD1F13A-1EB1-44B3-B0D7-3FD701934EA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A36B66B-3F81-4422-8632-BE67362EC3E9}"/>
              </a:ext>
            </a:extLst>
          </p:cNvPr>
          <p:cNvSpPr txBox="1">
            <a:spLocks noGrp="1"/>
          </p:cNvSpPr>
          <p:nvPr/>
        </p:nvSpPr>
        <p:spPr>
          <a:xfrm>
            <a:off x="1219200" y="2562225"/>
            <a:ext cx="1932441" cy="21953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Noncompliance with license agreements, which may result in the vendor imposing hefty penalties </a:t>
            </a:r>
          </a:p>
        </p:txBody>
      </p:sp>
      <p:sp>
        <p:nvSpPr>
          <p:cNvPr id="3" name="TextBox 2">
            <a:extLst>
              <a:ext uri="{E6130A65-BB3B-45DC-8468-DAE6CBFC14D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497088-770E-4A8D-B421-40C6BD4E6D5F}"/>
              </a:ext>
            </a:extLst>
          </p:cNvPr>
          <p:cNvSpPr txBox="1">
            <a:spLocks noGrp="1"/>
          </p:cNvSpPr>
          <p:nvPr/>
        </p:nvSpPr>
        <p:spPr>
          <a:xfrm>
            <a:off x="3724275" y="2562225"/>
            <a:ext cx="2210000" cy="23412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Other underused software licenses, meaning the IT team misses the opportunity to rationalize IT budgets </a:t>
            </a:r>
          </a:p>
        </p:txBody>
      </p:sp>
      <p:sp>
        <p:nvSpPr>
          <p:cNvPr id="4" name="TextBox 3">
            <a:extLst>
              <a:ext uri="{74C6E483-20F9-47B6-9347-76128DC34E6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BA49FEE-0699-4FFB-B807-50B143591A41}"/>
              </a:ext>
            </a:extLst>
          </p:cNvPr>
          <p:cNvSpPr txBox="1">
            <a:spLocks noGrp="1"/>
          </p:cNvSpPr>
          <p:nvPr/>
        </p:nvSpPr>
        <p:spPr>
          <a:xfrm>
            <a:off x="6134100" y="2562225"/>
            <a:ext cx="1835629" cy="130593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Obscurity in software purchase and spending patterns</a:t>
            </a:r>
          </a:p>
        </p:txBody>
      </p:sp>
      <p:pic>
        <p:nvPicPr>
          <p:cNvPr id="5" name="Picture 4">
            <a:extLst>
              <a:ext uri="{20E1CB90-0EA6-4E7B-8E35-2C6CDF3EB6A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9992B1E-A86A-4E87-BC64-5F22FCA3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2100" y="1657350"/>
            <a:ext cx="762000" cy="762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C6D3C0F9-AB98-4C9A-9363-821AA2787D9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EBA35A4-6FC5-47DE-8A40-A6078BA3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3375" y="1657350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93BA9B30-5E7F-469F-92C8-A005AEB7BA7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4188D59-B51E-4C00-8683-D3AEB9569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91300" y="1657350"/>
            <a:ext cx="762000" cy="762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33E81C35-FB4D-4CC5-A0A0-C3DCD20A9D6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8910273-70DE-4E1D-93A0-65B8023DD488}"/>
              </a:ext>
            </a:extLst>
          </p:cNvPr>
          <p:cNvSpPr txBox="1"/>
          <p:nvPr/>
        </p:nvSpPr>
        <p:spPr>
          <a:xfrm>
            <a:off x="65293" y="865231"/>
            <a:ext cx="8897036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>
                <a:solidFill>
                  <a:schemeClr val="tx1"/>
                </a:solidFill>
                <a:latin typeface="Zoho Puvi"/>
              </a:rPr>
              <a:t>The liabilities threatening the bottom line</a:t>
            </a:r>
          </a:p>
        </p:txBody>
      </p:sp>
    </p:spTree>
    <p:extLst>
      <p:ext uri="{CD7BDEB0-AFFE-4C08-B8B0-380FF9879FD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6DA11CAD-9148-4F4F-8CCC-CBF262142E2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FD1A52-F884-42A3-AA3B-2992020D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>
            <a:fillRect/>
          </a:stretch>
        </p:blipFill>
        <p:spPr>
          <a:xfrm>
            <a:off x="65646" y="550135"/>
            <a:ext cx="9069933" cy="510183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5022EEDC-2027-47E7-BB9E-4FA9C443809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A581DA2-A606-4CDB-A993-FCFB536BE632}"/>
              </a:ext>
            </a:extLst>
          </p:cNvPr>
          <p:cNvSpPr txBox="1">
            <a:spLocks noGrp="1"/>
          </p:cNvSpPr>
          <p:nvPr/>
        </p:nvSpPr>
        <p:spPr>
          <a:xfrm>
            <a:off x="1514475" y="1101070"/>
            <a:ext cx="6109725" cy="857250"/>
          </a:xfrm>
          <a:prstGeom prst="rect">
            <a:avLst/>
          </a:prstGeom>
        </p:spPr>
        <p:txBody>
          <a:bodyPr rtlCol="0" anchor="t"/>
          <a:lstStyle/>
          <a:p>
            <a:pPr algn="ctr"/>
            <a:r>
              <a:rPr lang="en-US" sz="2000" b="1" dirty="0">
                <a:latin typeface="Zoho Puvi"/>
              </a:rPr>
              <a:t>Devising a risk-free software asset and compliance management workflow</a:t>
            </a:r>
          </a:p>
        </p:txBody>
      </p:sp>
    </p:spTree>
    <p:extLst>
      <p:ext uri="{2BC8078F-A619-47F7-98A5-F0E306F5449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2D978416-44CE-4AA5-A682-C3F28760F4D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AD70B56-A96C-430F-A669-F742F8DA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558" y="1716186"/>
            <a:ext cx="4032113" cy="1550936"/>
          </a:xfrm>
        </p:spPr>
        <p:txBody>
          <a:bodyPr rtlCol="0">
            <a:normAutofit/>
          </a:bodyPr>
          <a:lstStyle/>
          <a:p>
            <a:pPr marL="0" indent="0" algn="l">
              <a:buNone/>
            </a:pPr>
            <a:r>
              <a:rPr lang="en-US" sz="1800" b="1" dirty="0">
                <a:latin typeface="Zoho Puvi"/>
              </a:rPr>
              <a:t>Digitize your software governance and risk management with </a:t>
            </a:r>
            <a:r>
              <a:rPr lang="en-US" sz="1800" b="1" dirty="0" err="1">
                <a:latin typeface="Zoho Puvi"/>
              </a:rPr>
              <a:t>ServiceDesk</a:t>
            </a:r>
            <a:r>
              <a:rPr lang="en-US" sz="1800" b="1" dirty="0">
                <a:latin typeface="Zoho Puvi"/>
              </a:rPr>
              <a:t> Plus </a:t>
            </a:r>
          </a:p>
        </p:txBody>
      </p:sp>
      <p:pic>
        <p:nvPicPr>
          <p:cNvPr id="3" name="Picture 2">
            <a:extLst>
              <a:ext uri="{7FC94305-7D2E-4D13-8348-CEC00617976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DE22FB1-2FC3-4B4F-888F-84ABB5CC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0" r="37230"/>
          <a:stretch>
            <a:fillRect/>
          </a:stretch>
        </p:blipFill>
        <p:spPr>
          <a:xfrm>
            <a:off x="1220828" y="1091460"/>
            <a:ext cx="3397733" cy="3168767"/>
          </a:xfrm>
          <a:prstGeom prst="rect">
            <a:avLst/>
          </a:prstGeom>
          <a:noFill/>
        </p:spPr>
      </p:pic>
    </p:spTree>
    <p:extLst>
      <p:ext uri="{86F175FE-DBBE-4B70-823D-FABB1880466E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3E9D46E-31E6-401D-B4BB-D1C7F639A66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1E45F5D-E8DF-4FFE-8E63-5CB37C9C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0" y="167278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23F2CD25-4B8D-4366-A329-80638B8DD9C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264BBF3-2259-4737-A21E-E72101094A8E}"/>
              </a:ext>
            </a:extLst>
          </p:cNvPr>
          <p:cNvSpPr txBox="1">
            <a:spLocks noGrp="1"/>
          </p:cNvSpPr>
          <p:nvPr/>
        </p:nvSpPr>
        <p:spPr>
          <a:xfrm>
            <a:off x="923925" y="1024870"/>
            <a:ext cx="7288796" cy="857250"/>
          </a:xfrm>
          <a:prstGeom prst="rect">
            <a:avLst/>
          </a:prstGeom>
        </p:spPr>
        <p:txBody>
          <a:bodyPr rtlCol="0" anchor="t"/>
          <a:lstStyle/>
          <a:p>
            <a:pPr algn="ctr"/>
            <a:r>
              <a:rPr lang="en-US" sz="2000" b="1" dirty="0">
                <a:latin typeface="Zoho Puvi"/>
              </a:rPr>
              <a:t>Acing audits the </a:t>
            </a:r>
            <a:r>
              <a:rPr lang="en-US" sz="2000" b="1" dirty="0" err="1">
                <a:latin typeface="Zoho Puvi"/>
              </a:rPr>
              <a:t>ServiceDesk</a:t>
            </a:r>
            <a:r>
              <a:rPr lang="en-US" sz="2000" b="1" dirty="0">
                <a:latin typeface="Zoho Puvi"/>
              </a:rPr>
              <a:t> Plus way</a:t>
            </a:r>
          </a:p>
        </p:txBody>
      </p:sp>
      <p:sp>
        <p:nvSpPr>
          <p:cNvPr id="4" name="TextBox 3">
            <a:extLst>
              <a:ext uri="{01995A72-88EF-4EAA-9CB6-31D5648C0D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835E629-0E51-4384-8A3C-FB93B0764C89}"/>
              </a:ext>
            </a:extLst>
          </p:cNvPr>
          <p:cNvSpPr txBox="1"/>
          <p:nvPr/>
        </p:nvSpPr>
        <p:spPr>
          <a:xfrm>
            <a:off x="851087" y="3470805"/>
            <a:ext cx="1320279" cy="23237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Asset scan</a:t>
            </a:r>
          </a:p>
        </p:txBody>
      </p:sp>
      <p:sp>
        <p:nvSpPr>
          <p:cNvPr id="5" name="TextBox 4">
            <a:extLst>
              <a:ext uri="{129E3C25-E5B4-4CFB-B685-A8A5D031EAC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4D8D724-51E6-4FE1-944B-2CD4218EBA5E}"/>
              </a:ext>
            </a:extLst>
          </p:cNvPr>
          <p:cNvSpPr txBox="1"/>
          <p:nvPr/>
        </p:nvSpPr>
        <p:spPr>
          <a:xfrm>
            <a:off x="2226830" y="3470805"/>
            <a:ext cx="1438217" cy="506615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Software summaries, license agreements, and service packs</a:t>
            </a:r>
          </a:p>
        </p:txBody>
      </p:sp>
      <p:sp>
        <p:nvSpPr>
          <p:cNvPr id="6" name="TextBox 5">
            <a:extLst>
              <a:ext uri="{CD880FCF-7530-46E1-9360-9BEB4D63582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AB9020A-94C2-4C55-B621-3770748B9590}"/>
              </a:ext>
            </a:extLst>
          </p:cNvPr>
          <p:cNvSpPr txBox="1"/>
          <p:nvPr/>
        </p:nvSpPr>
        <p:spPr>
          <a:xfrm>
            <a:off x="3788940" y="3470805"/>
            <a:ext cx="1337519" cy="36949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A compliance dashboard</a:t>
            </a:r>
          </a:p>
        </p:txBody>
      </p:sp>
      <p:sp>
        <p:nvSpPr>
          <p:cNvPr id="7" name="TextBox 6">
            <a:extLst>
              <a:ext uri="{B543C15C-B6EF-408A-9993-9FD9D1FE294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B9C09B7-EE20-491B-A08A-BA1A83D769FF}"/>
              </a:ext>
            </a:extLst>
          </p:cNvPr>
          <p:cNvSpPr txBox="1"/>
          <p:nvPr/>
        </p:nvSpPr>
        <p:spPr>
          <a:xfrm>
            <a:off x="5478951" y="3470805"/>
            <a:ext cx="1257652" cy="506615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License allocation, renewals, and expiration alerts</a:t>
            </a:r>
          </a:p>
        </p:txBody>
      </p:sp>
      <p:sp>
        <p:nvSpPr>
          <p:cNvPr id="8" name="TextBox 7">
            <a:extLst>
              <a:ext uri="{B092A7E5-53FC-41C4-B412-589E22894BF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6AEB263-C3E7-4B0B-99D4-66E4D33E3635}"/>
              </a:ext>
            </a:extLst>
          </p:cNvPr>
          <p:cNvSpPr txBox="1"/>
          <p:nvPr/>
        </p:nvSpPr>
        <p:spPr>
          <a:xfrm>
            <a:off x="6868506" y="3470805"/>
            <a:ext cx="1424406" cy="506615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Software metering, reports, and dashboards</a:t>
            </a:r>
          </a:p>
        </p:txBody>
      </p:sp>
    </p:spTree>
    <p:extLst>
      <p:ext uri="{4FFC7A31-3A06-433F-9337-B04FA44A6AF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B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3EDE5092-7780-40F9-86BA-E0BD4DBDCB7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BD29587-3150-4A25-A055-7902CA6E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" r="39"/>
          <a:stretch>
            <a:fillRect/>
          </a:stretch>
        </p:blipFill>
        <p:spPr>
          <a:xfrm>
            <a:off x="899807" y="447389"/>
            <a:ext cx="7875536" cy="443428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3CF76F6F-3F99-4AE3-BF59-A37E4A3A14A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5597346-6CF1-4394-9DB0-01C03F58F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324" y="1796567"/>
            <a:ext cx="1660655" cy="486927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n-US" sz="2500" b="1" dirty="0">
                <a:solidFill>
                  <a:schemeClr val="bg1"/>
                </a:solidFill>
                <a:latin typeface="Zoho Puvi"/>
              </a:rPr>
              <a:t>Demo</a:t>
            </a:r>
          </a:p>
        </p:txBody>
      </p:sp>
    </p:spTree>
    <p:extLst>
      <p:ext uri="{E51085C9-B552-41BE-BEF6-2144579C2DEA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201F1961-24CE-4C85-AC1A-8795524F3D2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534650E-6731-4012-A3DB-FFA0D106C162}"/>
              </a:ext>
            </a:extLst>
          </p:cNvPr>
          <p:cNvPicPr>
            <a:picLocks/>
          </p:cNvPicPr>
          <p:nvPr/>
        </p:nvPicPr>
        <p:blipFill>
          <a:blip r:embed="rId2"/>
          <a:srcRect t="9380" b="-30"/>
          <a:stretch>
            <a:fillRect/>
          </a:stretch>
        </p:blipFill>
        <p:spPr>
          <a:xfrm>
            <a:off x="762038" y="333336"/>
            <a:ext cx="7600950" cy="4306406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5A983238-E3E3-4BCA-89EB-7B05DBD68A3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00B8325-C256-447D-BCE6-CC238075F679}"/>
              </a:ext>
            </a:extLst>
          </p:cNvPr>
          <p:cNvSpPr txBox="1"/>
          <p:nvPr/>
        </p:nvSpPr>
        <p:spPr>
          <a:xfrm>
            <a:off x="771525" y="4683014"/>
            <a:ext cx="7600950" cy="39997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Gain complete visibility of your software estate by capturing crucial details like the license type, compliance type, </a:t>
            </a:r>
            <a:r>
              <a:rPr lang="en-US" sz="1000" dirty="0">
                <a:solidFill>
                  <a:schemeClr val="tx1"/>
                </a:solidFill>
                <a:latin typeface="arial"/>
              </a:rPr>
              <a:t>number of purchases vs. installations, </a:t>
            </a:r>
            <a:r>
              <a:rPr lang="en-US" sz="1000" dirty="0">
                <a:latin typeface="arial"/>
              </a:rPr>
              <a:t>and more</a:t>
            </a:r>
          </a:p>
        </p:txBody>
      </p:sp>
    </p:spTree>
    <p:extLst>
      <p:ext uri="{03E38EE5-1A0F-443F-981C-A7F29707F0CB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79E3FBF-4DF6-41BF-8DAF-6964B8C7D09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5F585C8-3A55-4890-B6CF-8431D613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94" y="-20564"/>
            <a:ext cx="8676589" cy="488152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8AB3AB06-31B4-4EBC-9A40-4D930A33419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28BAB2E-32C9-4C95-87BB-3CC7317FF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449" y="803938"/>
            <a:ext cx="4849930" cy="1090888"/>
          </a:xfrm>
        </p:spPr>
        <p:txBody>
          <a:bodyPr rtlCol="0">
            <a:normAutofit/>
          </a:bodyPr>
          <a:lstStyle/>
          <a:p>
            <a:pPr marL="0" indent="0" algn="ctr">
              <a:buNone/>
            </a:pPr>
            <a:r>
              <a:rPr lang="en-US" sz="1700" b="1" dirty="0">
                <a:latin typeface="Zoho Puvi"/>
              </a:rPr>
              <a:t>How do you create an ITAM strategy that scales with a hybrid IT estate?</a:t>
            </a:r>
          </a:p>
        </p:txBody>
      </p:sp>
    </p:spTree>
    <p:extLst>
      <p:ext uri="{7C154476-8FFE-4954-B457-7C255B59BA7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E2F15BF1-EC41-4F05-94EF-CF65443F37D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BF38571-9224-4A57-8394-DE1E79785142}"/>
              </a:ext>
            </a:extLst>
          </p:cNvPr>
          <p:cNvPicPr>
            <a:picLocks/>
          </p:cNvPicPr>
          <p:nvPr/>
        </p:nvPicPr>
        <p:blipFill>
          <a:blip r:embed="rId2"/>
          <a:srcRect t="9580" b="-230"/>
          <a:stretch>
            <a:fillRect/>
          </a:stretch>
        </p:blipFill>
        <p:spPr>
          <a:xfrm>
            <a:off x="762038" y="314363"/>
            <a:ext cx="7600950" cy="4306406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D44E294C-D614-4F9C-9013-A7515B4AFB4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91E3B72-EC11-41AF-A235-EDE2F2B2232A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Create license agreements with various vendors and maintain them from a central console </a:t>
            </a:r>
          </a:p>
        </p:txBody>
      </p:sp>
    </p:spTree>
    <p:extLst>
      <p:ext uri="{C6C6FE70-500A-4C2E-8BFD-DACFAD021B0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9D36CCA-A575-45DB-8F47-B48B546B1D6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0554D30-FCA7-4C6A-9FF6-F23D097F7922}"/>
              </a:ext>
            </a:extLst>
          </p:cNvPr>
          <p:cNvPicPr>
            <a:picLocks/>
          </p:cNvPicPr>
          <p:nvPr/>
        </p:nvPicPr>
        <p:blipFill>
          <a:blip r:embed="rId2"/>
          <a:srcRect t="9380" b="-230"/>
          <a:stretch>
            <a:fillRect/>
          </a:stretch>
        </p:blipFill>
        <p:spPr>
          <a:xfrm>
            <a:off x="762038" y="314363"/>
            <a:ext cx="7600950" cy="4315892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1EB43FF6-4521-4C58-A7EB-5E284A30728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82F7E5E-47E4-4885-B1DE-B526066890A1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Have a single source of truth for your license portfolio by consolidating and managing all your software licenses from one place </a:t>
            </a:r>
          </a:p>
        </p:txBody>
      </p:sp>
    </p:spTree>
    <p:extLst>
      <p:ext uri="{3B144AA2-92A1-459A-A212-DF4B8E65CE0E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85B6AF54-06B8-4FC7-9F36-0E04B7C48B7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3680D7D-B4BC-4F83-8FE2-3F9C2C2BB8BB}"/>
              </a:ext>
            </a:extLst>
          </p:cNvPr>
          <p:cNvPicPr>
            <a:picLocks/>
          </p:cNvPicPr>
          <p:nvPr/>
        </p:nvPicPr>
        <p:blipFill>
          <a:blip r:embed="rId2"/>
          <a:srcRect t="9380" b="-430"/>
          <a:stretch>
            <a:fillRect/>
          </a:stretch>
        </p:blipFill>
        <p:spPr>
          <a:xfrm>
            <a:off x="771525" y="323850"/>
            <a:ext cx="7600950" cy="4325377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65E4981A-4C27-4B35-A596-422F1C4A12E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A982CD2-DFE2-405E-B65F-B73D63AB1CC1}"/>
              </a:ext>
            </a:extLst>
          </p:cNvPr>
          <p:cNvSpPr txBox="1"/>
          <p:nvPr/>
        </p:nvSpPr>
        <p:spPr>
          <a:xfrm>
            <a:off x="771525" y="4701987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Use software only in accordance with licensing terms by associating license agreements to their corresponding licenses</a:t>
            </a:r>
          </a:p>
        </p:txBody>
      </p:sp>
    </p:spTree>
    <p:extLst>
      <p:ext uri="{C7BB127E-FCBC-420E-B43E-68277DDD5E9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542FE372-9F2C-431A-B642-8273CEC3DB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354A657-9214-409E-9A35-6C5FE7BF8694}"/>
              </a:ext>
            </a:extLst>
          </p:cNvPr>
          <p:cNvPicPr>
            <a:picLocks/>
          </p:cNvPicPr>
          <p:nvPr/>
        </p:nvPicPr>
        <p:blipFill>
          <a:blip r:embed="rId2"/>
          <a:srcRect t="9340" b="-190"/>
          <a:stretch>
            <a:fillRect/>
          </a:stretch>
        </p:blipFill>
        <p:spPr>
          <a:xfrm>
            <a:off x="771525" y="323850"/>
            <a:ext cx="7600950" cy="4315892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991B5BC8-98ED-43ED-9D51-2C0C5695B28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6F5BAEE-6ACD-43F5-87CB-CBEAE6576059}"/>
              </a:ext>
            </a:extLst>
          </p:cNvPr>
          <p:cNvSpPr txBox="1"/>
          <p:nvPr/>
        </p:nvSpPr>
        <p:spPr>
          <a:xfrm>
            <a:off x="771525" y="4701987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Track software compliance, and optimize license usage by allocating available licenses to the unlicensed software installations</a:t>
            </a:r>
          </a:p>
        </p:txBody>
      </p:sp>
    </p:spTree>
    <p:extLst>
      <p:ext uri="{1D46BCE6-4932-4B80-AA1F-A5979E78EF2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5D2DE7E3-8A29-4049-B197-B57E7C293B7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A5DC7C3-F367-46EF-9ADD-FEACC480DC5E}"/>
              </a:ext>
            </a:extLst>
          </p:cNvPr>
          <p:cNvPicPr>
            <a:picLocks/>
          </p:cNvPicPr>
          <p:nvPr/>
        </p:nvPicPr>
        <p:blipFill>
          <a:blip r:embed="rId2"/>
          <a:srcRect t="9400" b="-230"/>
          <a:stretch>
            <a:fillRect/>
          </a:stretch>
        </p:blipFill>
        <p:spPr>
          <a:xfrm>
            <a:off x="771525" y="323850"/>
            <a:ext cx="7600950" cy="4314726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5190B816-73C8-4CCE-AB67-8894ADC0A53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99D731A-8473-417B-AB63-BAA362ED1FBA}"/>
              </a:ext>
            </a:extLst>
          </p:cNvPr>
          <p:cNvSpPr txBox="1"/>
          <p:nvPr/>
        </p:nvSpPr>
        <p:spPr>
          <a:xfrm>
            <a:off x="771525" y="4683014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Set expiration alerts for license agreements and get notified on expiration dates before-hand</a:t>
            </a:r>
          </a:p>
        </p:txBody>
      </p:sp>
    </p:spTree>
    <p:extLst>
      <p:ext uri="{2F0A3171-A0AD-4568-8D49-70D51BEBAD5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A361834-4BE8-45EF-B0AD-DFA63E7716E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5F7A4F3-86A5-4193-9703-4CD3710B3ABA}"/>
              </a:ext>
            </a:extLst>
          </p:cNvPr>
          <p:cNvPicPr>
            <a:picLocks/>
          </p:cNvPicPr>
          <p:nvPr/>
        </p:nvPicPr>
        <p:blipFill>
          <a:blip r:embed="rId2"/>
          <a:srcRect t="9480" b="-530"/>
          <a:stretch>
            <a:fillRect/>
          </a:stretch>
        </p:blipFill>
        <p:spPr>
          <a:xfrm>
            <a:off x="771525" y="323850"/>
            <a:ext cx="7600950" cy="4325377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F7A5AF55-2883-4B93-B302-6A028DCA552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C8D112B-97D8-4A34-8E8D-136C9D451069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Make informed decisions by keeping proper tabs on your software estate data with interactive dashboards </a:t>
            </a:r>
          </a:p>
        </p:txBody>
      </p:sp>
    </p:spTree>
    <p:extLst>
      <p:ext uri="{E1671A70-6187-4D5C-827D-1E043E16048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AE946E48-802D-421C-815F-2E3BC5EFD27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49BCFF0-56D8-49FB-8660-ACC7239AF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63" y="2219325"/>
            <a:ext cx="2383269" cy="711060"/>
          </a:xfrm>
        </p:spPr>
        <p:txBody>
          <a:bodyPr rtlCol="0" anchor="t"/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Zoho Puvi"/>
              </a:rPr>
              <a:t>Saying goodbye to audit red flags</a:t>
            </a:r>
          </a:p>
        </p:txBody>
      </p:sp>
      <p:sp>
        <p:nvSpPr>
          <p:cNvPr id="3" name="TextBox 2">
            <a:extLst>
              <a:ext uri="{4BA08D27-F600-4815-A302-36C5EE3A97B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1AE5F5C-52AB-416B-8FAC-B807837A643B}"/>
              </a:ext>
            </a:extLst>
          </p:cNvPr>
          <p:cNvSpPr txBox="1">
            <a:spLocks noGrp="1"/>
          </p:cNvSpPr>
          <p:nvPr/>
        </p:nvSpPr>
        <p:spPr>
          <a:xfrm>
            <a:off x="4667250" y="1247775"/>
            <a:ext cx="3795817" cy="130911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Unauthorized installations and prohibited software are removed from the IT topography</a:t>
            </a:r>
          </a:p>
        </p:txBody>
      </p:sp>
      <p:sp>
        <p:nvSpPr>
          <p:cNvPr id="4" name="TextBox 3">
            <a:extLst>
              <a:ext uri="{286D1BD4-33DB-411C-802A-0C6281CDCD1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7E6A1BC-1915-4DCE-A2DA-CE7E8C4E7597}"/>
              </a:ext>
            </a:extLst>
          </p:cNvPr>
          <p:cNvSpPr txBox="1">
            <a:spLocks noGrp="1"/>
          </p:cNvSpPr>
          <p:nvPr/>
        </p:nvSpPr>
        <p:spPr>
          <a:xfrm>
            <a:off x="4667250" y="2247900"/>
            <a:ext cx="3795817" cy="84401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Optimal allocation of software licenses helps IT teams stay on track with their cost control plans</a:t>
            </a:r>
          </a:p>
        </p:txBody>
      </p:sp>
      <p:sp>
        <p:nvSpPr>
          <p:cNvPr id="5" name="TextBox 4">
            <a:extLst>
              <a:ext uri="{DB0878E6-07F8-4B64-8840-17F417E245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6DDF780-3FB5-47BA-B068-B80ABF8CB851}"/>
              </a:ext>
            </a:extLst>
          </p:cNvPr>
          <p:cNvSpPr txBox="1">
            <a:spLocks noGrp="1"/>
          </p:cNvSpPr>
          <p:nvPr/>
        </p:nvSpPr>
        <p:spPr>
          <a:xfrm>
            <a:off x="4667250" y="3276600"/>
            <a:ext cx="3795817" cy="66121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Reports and dashboards help IT teams gain a real-time view of compliance and analyze purchasing decisions</a:t>
            </a:r>
          </a:p>
        </p:txBody>
      </p:sp>
      <p:cxnSp>
        <p:nvCxnSpPr>
          <p:cNvPr id="6" name="Straight Connector 5">
            <a:extLst>
              <a:ext uri="{4C522684-D5EB-4175-AE0F-460DDB1467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E5021D3-CC5A-478E-ADA3-827468661D6F}"/>
              </a:ext>
            </a:extLst>
          </p:cNvPr>
          <p:cNvCxnSpPr/>
          <p:nvPr/>
        </p:nvCxnSpPr>
        <p:spPr>
          <a:xfrm rot="10800000" flipH="1" flipV="1">
            <a:off x="3241910" y="1130084"/>
            <a:ext cx="10315" cy="2982506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7" name="Picture 6">
            <a:extLst>
              <a:ext uri="{FC590E0A-EF13-46FC-9FCE-AEF1F9461C8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8505137-D55A-4429-87D3-EC550321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4275" y="3219450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599052C7-5400-454C-AC63-7D3A68E8155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9E60BEE-6C36-4E49-92D4-1F82EE8A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4275" y="213360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A890635A-1AF6-4790-9F21-F582A16F536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1DF0F9A-DF5E-4D63-88F2-CE454A46FB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4275" y="1114425"/>
            <a:ext cx="762000" cy="762000"/>
          </a:xfrm>
          <a:prstGeom prst="rect">
            <a:avLst/>
          </a:prstGeom>
          <a:noFill/>
        </p:spPr>
      </p:pic>
    </p:spTree>
    <p:extLst>
      <p:ext uri="{4A2C6BD4-923D-49E1-BE90-471B5224856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76270B57-BC1B-4587-B27C-EB0C43F74E0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C170340-1F36-488C-B8CE-F945444F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04" y="1718367"/>
            <a:ext cx="3630815" cy="1114425"/>
          </a:xfrm>
        </p:spPr>
        <p:txBody>
          <a:bodyPr rtlCol="0" anchor="t"/>
          <a:lstStyle/>
          <a:p>
            <a:r>
              <a:rPr lang="en-US" sz="2000" b="1" dirty="0">
                <a:latin typeface="Zoho Puvi"/>
              </a:rPr>
              <a:t>Blunt the impact of major incidents with a bird's-eye view of the IT infrastructure</a:t>
            </a:r>
          </a:p>
        </p:txBody>
      </p:sp>
      <p:pic>
        <p:nvPicPr>
          <p:cNvPr id="3" name="Picture 2">
            <a:extLst>
              <a:ext uri="{53585914-1A08-4897-8583-F99239CD711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AA89EEB-15D7-4888-A6FC-69B9C4510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2826" y="610219"/>
            <a:ext cx="7276928" cy="4092244"/>
          </a:xfrm>
          <a:prstGeom prst="rect">
            <a:avLst/>
          </a:prstGeom>
          <a:noFill/>
        </p:spPr>
      </p:pic>
    </p:spTree>
    <p:extLst>
      <p:ext uri="{D07DA099-F728-4EBE-907F-14DFDE34EDD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4295501B-72A1-4206-BC7B-CD6F53C6AF9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777B425-D1C1-43D4-8077-A1604D0C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29" y="2019300"/>
            <a:ext cx="2328538" cy="1006878"/>
          </a:xfrm>
        </p:spPr>
        <p:txBody>
          <a:bodyPr rtlCol="0" anchor="t"/>
          <a:lstStyle/>
          <a:p>
            <a:pPr algn="l"/>
            <a:r>
              <a:rPr lang="en-US" sz="2000" b="1" dirty="0">
                <a:latin typeface="Zoho Puvi"/>
              </a:rPr>
              <a:t>Revisiting a major availability incident</a:t>
            </a:r>
          </a:p>
        </p:txBody>
      </p:sp>
      <p:sp>
        <p:nvSpPr>
          <p:cNvPr id="3" name="TextBox 2">
            <a:extLst>
              <a:ext uri="{FD0E7A77-6875-4190-9770-47DED5AB5AC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EB1918-FB4E-4370-9EFD-40B244FB34DF}"/>
              </a:ext>
            </a:extLst>
          </p:cNvPr>
          <p:cNvSpPr txBox="1">
            <a:spLocks noGrp="1"/>
          </p:cNvSpPr>
          <p:nvPr/>
        </p:nvSpPr>
        <p:spPr>
          <a:xfrm>
            <a:off x="4667250" y="1660940"/>
            <a:ext cx="3865607" cy="72487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The healthcare data analytics company hosts several critical survey tools used by its business analysts on a central backbone network</a:t>
            </a:r>
          </a:p>
        </p:txBody>
      </p:sp>
      <p:sp>
        <p:nvSpPr>
          <p:cNvPr id="4" name="TextBox 3">
            <a:extLst>
              <a:ext uri="{8EF4A838-EB3D-47BF-8F00-CC180F61D78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4B7FCC1-D140-414D-8350-D33121A52B59}"/>
              </a:ext>
            </a:extLst>
          </p:cNvPr>
          <p:cNvSpPr txBox="1">
            <a:spLocks noGrp="1"/>
          </p:cNvSpPr>
          <p:nvPr/>
        </p:nvSpPr>
        <p:spPr>
          <a:xfrm>
            <a:off x="4667250" y="2714625"/>
            <a:ext cx="3627101" cy="6674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A routine maintenance job to upgrade the backbone servers took down the entire network, stalling business operations</a:t>
            </a:r>
          </a:p>
        </p:txBody>
      </p:sp>
      <p:cxnSp>
        <p:nvCxnSpPr>
          <p:cNvPr id="5" name="Straight Connector 4">
            <a:extLst>
              <a:ext uri="{FFDBF550-1B21-4651-95A7-A05E52769B0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2B50F61-57EC-45AB-8416-1CC290AC9DC3}"/>
              </a:ext>
            </a:extLst>
          </p:cNvPr>
          <p:cNvCxnSpPr/>
          <p:nvPr/>
        </p:nvCxnSpPr>
        <p:spPr>
          <a:xfrm rot="10800000" flipH="1" flipV="1">
            <a:off x="3273028" y="1620736"/>
            <a:ext cx="0" cy="1764868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6" name="Picture 5">
            <a:extLst>
              <a:ext uri="{1EED96AD-8AD7-4742-94E1-BBFF3D4FAA5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5A7601E-AABD-487F-9B03-7EDA3DC77E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4275" y="2635843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47F01B29-CDFD-45B0-B851-0A6F2C25B6E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292A0EE-5C62-4BF2-8A23-C3D69586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4275" y="1623812"/>
            <a:ext cx="762000" cy="762000"/>
          </a:xfrm>
          <a:prstGeom prst="rect">
            <a:avLst/>
          </a:prstGeom>
          <a:noFill/>
        </p:spPr>
      </p:pic>
    </p:spTree>
    <p:extLst>
      <p:ext uri="{98E74498-154C-427F-856C-AE4E04FA5BD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6A4ED986-9C0F-4F75-8A99-EA549BEF4A6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2956712-DE6D-49F0-ABF5-1F7DA616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BD5A824C-7F8E-413F-845D-6C8B0B98D56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421A1FD-9A1E-4F0E-A1F6-E4FAC382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729" y="1750504"/>
            <a:ext cx="3508905" cy="1454134"/>
          </a:xfrm>
        </p:spPr>
        <p:txBody>
          <a:bodyPr rtlCol="0">
            <a:normAutofit/>
          </a:bodyPr>
          <a:lstStyle/>
          <a:p>
            <a:pPr marL="0" indent="0" algn="l">
              <a:buNone/>
            </a:pPr>
            <a:r>
              <a:rPr lang="en-US" sz="1800" b="1" dirty="0">
                <a:latin typeface="Zoho Puvi"/>
              </a:rPr>
              <a:t>However, there was zero visibility into where the point of failure was, leading to delays in restoring services.</a:t>
            </a:r>
          </a:p>
        </p:txBody>
      </p:sp>
    </p:spTree>
    <p:extLst>
      <p:ext uri="{43F65220-83C4-4AFC-B69C-74626C47FA4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7BA8D606-88E9-4429-8E04-422679B68A8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DFF6E61-BBE5-4BA6-9972-4E6A4095917C}"/>
              </a:ext>
            </a:extLst>
          </p:cNvPr>
          <p:cNvSpPr txBox="1">
            <a:spLocks noGrp="1"/>
          </p:cNvSpPr>
          <p:nvPr/>
        </p:nvSpPr>
        <p:spPr>
          <a:xfrm>
            <a:off x="1409700" y="2867025"/>
            <a:ext cx="2111492" cy="14411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Managing an IT landscape consisting of remote and on-premises assets</a:t>
            </a:r>
          </a:p>
        </p:txBody>
      </p:sp>
      <p:sp>
        <p:nvSpPr>
          <p:cNvPr id="3" name="TextBox 2">
            <a:extLst>
              <a:ext uri="{EA54BECB-7DFE-459C-926B-3878F813E03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C21261F-FD2A-4E8F-A793-F381F2E95D4F}"/>
              </a:ext>
            </a:extLst>
          </p:cNvPr>
          <p:cNvSpPr txBox="1">
            <a:spLocks noGrp="1"/>
          </p:cNvSpPr>
          <p:nvPr/>
        </p:nvSpPr>
        <p:spPr>
          <a:xfrm>
            <a:off x="3724275" y="2867025"/>
            <a:ext cx="1838925" cy="19959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Mitigating risks during IT software audits and ensuring compliance</a:t>
            </a:r>
          </a:p>
        </p:txBody>
      </p:sp>
      <p:sp>
        <p:nvSpPr>
          <p:cNvPr id="4" name="TextBox 3">
            <a:extLst>
              <a:ext uri="{72B32F87-8986-475C-8A41-8953F9D6B8F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5FC94A2-A499-498D-AAE0-00155FCA1173}"/>
              </a:ext>
            </a:extLst>
          </p:cNvPr>
          <p:cNvSpPr txBox="1">
            <a:spLocks noGrp="1"/>
          </p:cNvSpPr>
          <p:nvPr/>
        </p:nvSpPr>
        <p:spPr>
          <a:xfrm>
            <a:off x="6134100" y="2867025"/>
            <a:ext cx="2537564" cy="19959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Gaining a comprehensive overview of the IT infrastructure to thwart major incidents</a:t>
            </a:r>
          </a:p>
        </p:txBody>
      </p:sp>
      <p:pic>
        <p:nvPicPr>
          <p:cNvPr id="5" name="Picture 4">
            <a:extLst>
              <a:ext uri="{43291F35-16D1-4CDF-8340-CDF510A874B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4782368-9D15-47D6-AE8C-4467F493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8300" y="1962150"/>
            <a:ext cx="762000" cy="762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8034C8E-5ADD-47ED-91F5-6DBB6AFFC38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B553008-DE66-41D8-AFF4-D6322CA0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05275" y="1962150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134D8C8F-4F44-4859-972C-AFEA873CEB8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F129699-AFE5-4892-A294-4F33E900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24600" y="1962150"/>
            <a:ext cx="762000" cy="762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E484985D-0860-4201-900E-CF93B6B66C8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44BCB7C-5624-4F57-8143-80C2ED0B503F}"/>
              </a:ext>
            </a:extLst>
          </p:cNvPr>
          <p:cNvSpPr txBox="1"/>
          <p:nvPr/>
        </p:nvSpPr>
        <p:spPr>
          <a:xfrm>
            <a:off x="222275" y="872204"/>
            <a:ext cx="8897036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ITAM</a:t>
            </a:r>
            <a:r>
              <a:rPr lang="en-US" sz="1800" b="1" dirty="0">
                <a:solidFill>
                  <a:schemeClr val="tx1"/>
                </a:solidFill>
                <a:latin typeface="Zoho Puvi"/>
              </a:rPr>
              <a:t> lessons from a data analytics firm </a:t>
            </a:r>
          </a:p>
        </p:txBody>
      </p:sp>
    </p:spTree>
    <p:extLst>
      <p:ext uri="{C7592743-1F8F-4837-A96C-DFC40326C98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4DC4A153-1620-4633-8BE6-43403CE993E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79406B8-3EE3-4045-8075-BDEAEE59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922" y="483184"/>
            <a:ext cx="7473353" cy="4205630"/>
          </a:xfrm>
          <a:prstGeom prst="rect">
            <a:avLst/>
          </a:prstGeom>
          <a:noFill/>
        </p:spPr>
      </p:pic>
      <p:sp>
        <p:nvSpPr>
          <p:cNvPr id="3" name="Title 7">
            <a:extLst>
              <a:ext uri="{B2902252-FB51-49E4-8F4E-3629EE72179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24E9597-1A30-4B7F-85C2-0D40A7CC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851" y="1971675"/>
            <a:ext cx="3283658" cy="1196930"/>
          </a:xfrm>
        </p:spPr>
        <p:txBody>
          <a:bodyPr rtlCol="0" anchor="t"/>
          <a:lstStyle/>
          <a:p>
            <a:pPr algn="l"/>
            <a:r>
              <a:rPr lang="en-US" sz="1800" b="1" dirty="0">
                <a:latin typeface="Zoho Puvi"/>
              </a:rPr>
              <a:t>The need of the hour:</a:t>
            </a:r>
            <a:r>
              <a:rPr lang="en-US" sz="2400" b="1" dirty="0">
                <a:latin typeface="Zoho Puvi"/>
              </a:rPr>
              <a:t> </a:t>
            </a:r>
          </a:p>
          <a:p>
            <a:pPr algn="l"/>
            <a:r>
              <a:rPr lang="en-US" sz="1600" b="0" dirty="0">
                <a:latin typeface="Zoho Puvi"/>
              </a:rPr>
              <a:t>Visualizing a complex IT environment within an integrated </a:t>
            </a:r>
            <a:r>
              <a:rPr lang="en-US" sz="1600" b="0" dirty="0" err="1">
                <a:latin typeface="Zoho Puvi"/>
              </a:rPr>
              <a:t>ITSM</a:t>
            </a:r>
            <a:r>
              <a:rPr lang="en-US" sz="1600" b="0" dirty="0">
                <a:latin typeface="Zoho Puvi"/>
              </a:rPr>
              <a:t> console</a:t>
            </a:r>
          </a:p>
        </p:txBody>
      </p:sp>
    </p:spTree>
    <p:extLst>
      <p:ext uri="{7A59E450-6E23-45A2-940D-C6E84116BAA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75540450-F17D-438C-8014-D59E9EB9D3E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A7E5A2F-9CC7-4118-813B-C3428D17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24551"/>
            <a:ext cx="9144000" cy="51422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3B29D4F1-C573-40EF-B529-4040DB7280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FB2F81B-197B-4EA2-8888-2871AC9476D7}"/>
              </a:ext>
            </a:extLst>
          </p:cNvPr>
          <p:cNvSpPr txBox="1"/>
          <p:nvPr/>
        </p:nvSpPr>
        <p:spPr>
          <a:xfrm>
            <a:off x="123825" y="1253204"/>
            <a:ext cx="8897036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>
                <a:solidFill>
                  <a:schemeClr val="tx1"/>
                </a:solidFill>
                <a:latin typeface="Zoho Puvi"/>
              </a:rPr>
              <a:t>Constructing the IT crystal ball, aka the </a:t>
            </a: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CMDB</a:t>
            </a:r>
          </a:p>
        </p:txBody>
      </p:sp>
    </p:spTree>
    <p:extLst>
      <p:ext uri="{6CB592A3-269C-4DC7-A3EB-282BDD56A79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50784FA-A999-4B1C-83DA-75FD5BFC7E7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4E79B1A-973C-4112-9BA2-0DB902D1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" y="638"/>
            <a:ext cx="9144000" cy="51422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B6CCA67D-265A-434C-8A8F-5EA167D86B6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BFD3BFD-43E1-45DE-8A51-886E4DE394E9}"/>
              </a:ext>
            </a:extLst>
          </p:cNvPr>
          <p:cNvSpPr txBox="1"/>
          <p:nvPr/>
        </p:nvSpPr>
        <p:spPr>
          <a:xfrm>
            <a:off x="123825" y="872204"/>
            <a:ext cx="8897036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>
                <a:solidFill>
                  <a:schemeClr val="tx1"/>
                </a:solidFill>
                <a:latin typeface="Zoho Puvi"/>
              </a:rPr>
              <a:t>Getting the big picture with </a:t>
            </a: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ServiceDesk</a:t>
            </a:r>
            <a:r>
              <a:rPr lang="en-US" sz="1800" b="1" dirty="0">
                <a:solidFill>
                  <a:schemeClr val="tx1"/>
                </a:solidFill>
                <a:latin typeface="Zoho Puvi"/>
              </a:rPr>
              <a:t> Plus</a:t>
            </a:r>
          </a:p>
        </p:txBody>
      </p:sp>
      <p:sp>
        <p:nvSpPr>
          <p:cNvPr id="4" name="TextBox 3">
            <a:extLst>
              <a:ext uri="{94B147C4-C104-4705-A020-3933A7CDCCC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4072CBC-7C6E-4B32-BC4F-27C5908ADB53}"/>
              </a:ext>
            </a:extLst>
          </p:cNvPr>
          <p:cNvSpPr txBox="1"/>
          <p:nvPr/>
        </p:nvSpPr>
        <p:spPr>
          <a:xfrm>
            <a:off x="2285800" y="3467100"/>
            <a:ext cx="1320279" cy="23237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CI types</a:t>
            </a:r>
          </a:p>
        </p:txBody>
      </p:sp>
      <p:sp>
        <p:nvSpPr>
          <p:cNvPr id="5" name="TextBox 4">
            <a:extLst>
              <a:ext uri="{65EE7246-62C6-4960-86B8-CA00C195F23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082C28A-9933-427E-9572-CD2CFAC1D5A6}"/>
              </a:ext>
            </a:extLst>
          </p:cNvPr>
          <p:cNvSpPr txBox="1"/>
          <p:nvPr/>
        </p:nvSpPr>
        <p:spPr>
          <a:xfrm>
            <a:off x="3661543" y="3467100"/>
            <a:ext cx="1438217" cy="23237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CI relationships</a:t>
            </a:r>
          </a:p>
        </p:txBody>
      </p:sp>
      <p:sp>
        <p:nvSpPr>
          <p:cNvPr id="6" name="TextBox 5">
            <a:extLst>
              <a:ext uri="{68341E81-A87F-45BB-9927-250D14CB291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5EBA2E4-4751-4EFC-A368-F109E5078DD1}"/>
              </a:ext>
            </a:extLst>
          </p:cNvPr>
          <p:cNvSpPr txBox="1"/>
          <p:nvPr/>
        </p:nvSpPr>
        <p:spPr>
          <a:xfrm>
            <a:off x="5224917" y="3467100"/>
            <a:ext cx="1438217" cy="23237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900" b="1" dirty="0">
                <a:latin typeface="Zoho Puvi"/>
              </a:rPr>
              <a:t>Business views</a:t>
            </a:r>
          </a:p>
        </p:txBody>
      </p:sp>
    </p:spTree>
    <p:extLst>
      <p:ext uri="{E37C3A4F-6899-470E-BF87-778BEA999C87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B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B96443D-7148-4ABF-B2DE-3D64B07078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CA1D826-275F-4136-B68F-2054983C0B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" r="39"/>
          <a:stretch>
            <a:fillRect/>
          </a:stretch>
        </p:blipFill>
        <p:spPr>
          <a:xfrm>
            <a:off x="899807" y="447389"/>
            <a:ext cx="7875536" cy="443428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CBA4F952-7331-4833-9210-C9432AD6484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465E49D-F2F0-4811-8F68-2237EC96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974" y="1733778"/>
            <a:ext cx="1660655" cy="486927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n-US" sz="2500" b="1" dirty="0">
                <a:solidFill>
                  <a:schemeClr val="bg1"/>
                </a:solidFill>
                <a:latin typeface="Zoho Puvi"/>
              </a:rPr>
              <a:t>Demo</a:t>
            </a:r>
          </a:p>
        </p:txBody>
      </p:sp>
    </p:spTree>
    <p:extLst>
      <p:ext uri="{7970042D-9E3C-4CA4-A8A3-2C5D6D92C5C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4CA7CD4-FF50-47D9-B75B-C6117431BCC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446C806-9476-473C-8207-608D597F4A17}"/>
              </a:ext>
            </a:extLst>
          </p:cNvPr>
          <p:cNvPicPr>
            <a:picLocks/>
          </p:cNvPicPr>
          <p:nvPr/>
        </p:nvPicPr>
        <p:blipFill>
          <a:blip r:embed="rId2"/>
          <a:srcRect t="9580" b="-1030"/>
          <a:stretch>
            <a:fillRect/>
          </a:stretch>
        </p:blipFill>
        <p:spPr>
          <a:xfrm>
            <a:off x="781011" y="314363"/>
            <a:ext cx="7600950" cy="4344348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5A71D727-EB03-4C48-B084-15B5A59E33D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E765D2B-9CF6-476B-9FB6-42B498DB6494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Maintain a central repository for all your business critical configuration items </a:t>
            </a:r>
          </a:p>
        </p:txBody>
      </p:sp>
    </p:spTree>
    <p:extLst>
      <p:ext uri="{2FF6BA2F-BF94-4A21-BA7B-B5DDDD46112E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8938F45-1EC0-45ED-A9A3-CAA5C9D2C17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78BD6B6-2BB0-4A5B-ABEC-42F0E137380F}"/>
              </a:ext>
            </a:extLst>
          </p:cNvPr>
          <p:cNvPicPr>
            <a:picLocks/>
          </p:cNvPicPr>
          <p:nvPr/>
        </p:nvPicPr>
        <p:blipFill>
          <a:blip r:embed="rId2"/>
          <a:srcRect t="9580" b="-430"/>
          <a:stretch>
            <a:fillRect/>
          </a:stretch>
        </p:blipFill>
        <p:spPr>
          <a:xfrm>
            <a:off x="781011" y="323850"/>
            <a:ext cx="7600950" cy="4315892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CA6029EE-FF2B-42BF-984B-71FA1FF26C2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6AB763F-B04C-4094-8146-1F0A82874652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Define CI relationships and link different </a:t>
            </a:r>
            <a:r>
              <a:rPr lang="en-US" sz="1000" dirty="0" err="1">
                <a:latin typeface="arial"/>
              </a:rPr>
              <a:t>CIs</a:t>
            </a:r>
            <a:r>
              <a:rPr lang="en-US" sz="1000" dirty="0">
                <a:latin typeface="arial"/>
              </a:rPr>
              <a:t> logically to understand the inter-dependencies between them</a:t>
            </a:r>
          </a:p>
        </p:txBody>
      </p:sp>
    </p:spTree>
    <p:extLst>
      <p:ext uri="{FEA96A47-3C7C-4383-B638-15DF11C6D58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1A030C4-7AFF-4231-856B-00E2FCB36B0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02D20B4-50AE-4637-BC90-1A6361917271}"/>
              </a:ext>
            </a:extLst>
          </p:cNvPr>
          <p:cNvPicPr>
            <a:picLocks/>
          </p:cNvPicPr>
          <p:nvPr/>
        </p:nvPicPr>
        <p:blipFill>
          <a:blip r:embed="rId2"/>
          <a:srcRect t="8880" b="-130"/>
          <a:stretch>
            <a:fillRect/>
          </a:stretch>
        </p:blipFill>
        <p:spPr>
          <a:xfrm>
            <a:off x="790498" y="314363"/>
            <a:ext cx="7600950" cy="4334863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E99E9A53-4A4A-49BC-B0CF-A73BC1D2513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B575033-779F-43E3-98AB-93E4BD0FF613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Create business views to understand </a:t>
            </a:r>
            <a:r>
              <a:rPr lang="en-US" sz="1000" dirty="0">
                <a:solidFill>
                  <a:schemeClr val="tx1"/>
                </a:solidFill>
                <a:latin typeface="arial"/>
              </a:rPr>
              <a:t>how your </a:t>
            </a:r>
            <a:r>
              <a:rPr lang="en-US" sz="1000" dirty="0" err="1">
                <a:solidFill>
                  <a:schemeClr val="tx1"/>
                </a:solidFill>
                <a:latin typeface="arial"/>
              </a:rPr>
              <a:t>CIs</a:t>
            </a:r>
            <a:r>
              <a:rPr lang="en-US" sz="1000" dirty="0">
                <a:solidFill>
                  <a:schemeClr val="tx1"/>
                </a:solidFill>
                <a:latin typeface="arial"/>
              </a:rPr>
              <a:t> are webbed with one another and gain proper visibility </a:t>
            </a:r>
            <a:r>
              <a:rPr lang="en-US" sz="1000" dirty="0">
                <a:latin typeface="arial"/>
              </a:rPr>
              <a:t>into your IT infrastructure </a:t>
            </a:r>
          </a:p>
        </p:txBody>
      </p:sp>
    </p:spTree>
    <p:extLst>
      <p:ext uri="{8C562436-2141-4211-8B4F-E51DA4C228C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1AE2C20-52BA-4046-961D-59E36455135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218905C-03AC-4EC1-AF0B-7F25AB8414A9}"/>
              </a:ext>
            </a:extLst>
          </p:cNvPr>
          <p:cNvPicPr>
            <a:picLocks/>
          </p:cNvPicPr>
          <p:nvPr/>
        </p:nvPicPr>
        <p:blipFill>
          <a:blip r:embed="rId2"/>
          <a:srcRect t="10180" b="-1230"/>
          <a:stretch>
            <a:fillRect/>
          </a:stretch>
        </p:blipFill>
        <p:spPr>
          <a:xfrm>
            <a:off x="781011" y="323850"/>
            <a:ext cx="7600950" cy="4325377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A872EAA0-2D61-4D51-A3CA-BDE7EBA61B0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6E0E836-5AFA-45B9-976C-BD5A0C44E0A5}"/>
              </a:ext>
            </a:extLst>
          </p:cNvPr>
          <p:cNvSpPr txBox="1"/>
          <p:nvPr/>
        </p:nvSpPr>
        <p:spPr>
          <a:xfrm>
            <a:off x="771525" y="4695825"/>
            <a:ext cx="76009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Integrate with other </a:t>
            </a:r>
            <a:r>
              <a:rPr lang="en-US" sz="1000" dirty="0" err="1">
                <a:latin typeface="arial"/>
              </a:rPr>
              <a:t>ITSM</a:t>
            </a:r>
            <a:r>
              <a:rPr lang="en-US" sz="1000" dirty="0">
                <a:latin typeface="arial"/>
              </a:rPr>
              <a:t> processes and enrich context around incidents and changes </a:t>
            </a:r>
          </a:p>
        </p:txBody>
      </p:sp>
    </p:spTree>
    <p:extLst>
      <p:ext uri="{5CFED071-6E93-4206-A975-B445418705A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66013DAC-F4D2-4B5D-A0B9-DBD6B2956D5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477D03B-307E-4EE1-B720-D67AF8FE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63" y="2023129"/>
            <a:ext cx="2383269" cy="907256"/>
          </a:xfrm>
        </p:spPr>
        <p:txBody>
          <a:bodyPr rtlCol="0" anchor="t"/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Zoho Puvi"/>
              </a:rPr>
              <a:t>A holistic console for managing everything IT</a:t>
            </a:r>
          </a:p>
        </p:txBody>
      </p:sp>
      <p:sp>
        <p:nvSpPr>
          <p:cNvPr id="3" name="TextBox 2">
            <a:extLst>
              <a:ext uri="{A6676F60-5BDC-4EEF-AA72-8DFF3FA4DC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E1120DC-1E70-4F88-BB3A-4A84DF18BE0C}"/>
              </a:ext>
            </a:extLst>
          </p:cNvPr>
          <p:cNvSpPr txBox="1">
            <a:spLocks noGrp="1"/>
          </p:cNvSpPr>
          <p:nvPr/>
        </p:nvSpPr>
        <p:spPr>
          <a:xfrm>
            <a:off x="4667250" y="1209675"/>
            <a:ext cx="3505200" cy="8154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As organizations prepare themselves for a hybrid future, infrastructure complexities are at an all-time high</a:t>
            </a:r>
          </a:p>
        </p:txBody>
      </p:sp>
      <p:sp>
        <p:nvSpPr>
          <p:cNvPr id="4" name="TextBox 3">
            <a:extLst>
              <a:ext uri="{48E641EC-011A-4FDC-AC60-9376F114DAA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516803E-A37E-4F4E-82C2-B89226E0DA84}"/>
              </a:ext>
            </a:extLst>
          </p:cNvPr>
          <p:cNvSpPr txBox="1">
            <a:spLocks noGrp="1"/>
          </p:cNvSpPr>
          <p:nvPr/>
        </p:nvSpPr>
        <p:spPr>
          <a:xfrm>
            <a:off x="4667250" y="2247900"/>
            <a:ext cx="3505200" cy="84401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With </a:t>
            </a:r>
            <a:r>
              <a:rPr lang="en-US" sz="1200" b="0" dirty="0" err="1">
                <a:latin typeface="Zoho Puvi"/>
              </a:rPr>
              <a:t>ServiceDesk</a:t>
            </a:r>
            <a:r>
              <a:rPr lang="en-US" sz="1200" b="0" dirty="0">
                <a:latin typeface="Zoho Puvi"/>
              </a:rPr>
              <a:t> Plus, every CI, from printers and IP phones to server racks and data centers, is mapped logically</a:t>
            </a:r>
          </a:p>
        </p:txBody>
      </p:sp>
      <p:sp>
        <p:nvSpPr>
          <p:cNvPr id="5" name="TextBox 4">
            <a:extLst>
              <a:ext uri="{FFAE3472-4DF0-4FA4-B541-CDC99C91F60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2ECC01F-46B0-4B00-B945-57B46235CA5A}"/>
              </a:ext>
            </a:extLst>
          </p:cNvPr>
          <p:cNvSpPr txBox="1">
            <a:spLocks noGrp="1"/>
          </p:cNvSpPr>
          <p:nvPr/>
        </p:nvSpPr>
        <p:spPr>
          <a:xfrm>
            <a:off x="4667250" y="3276600"/>
            <a:ext cx="3598068" cy="66121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‌IT service desks can now shorten their response times for major incidents, minimizing the business impact and revenue losses</a:t>
            </a:r>
          </a:p>
        </p:txBody>
      </p:sp>
      <p:cxnSp>
        <p:nvCxnSpPr>
          <p:cNvPr id="6" name="Straight Connector 5">
            <a:extLst>
              <a:ext uri="{F52C8432-45FE-4B7F-BEFC-D8F78448500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D8C6572-2BE6-45D4-AE48-C057064B3C2C}"/>
              </a:ext>
            </a:extLst>
          </p:cNvPr>
          <p:cNvCxnSpPr/>
          <p:nvPr/>
        </p:nvCxnSpPr>
        <p:spPr>
          <a:xfrm rot="10800000" flipH="1" flipV="1">
            <a:off x="3168653" y="1126597"/>
            <a:ext cx="10315" cy="2982506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7" name="Picture 6">
            <a:extLst>
              <a:ext uri="{B3B3A5D5-0851-403B-A323-8211CEE4D0B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C97887E-131D-45F7-AB89-052E2E3E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4275" y="3219450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29FED997-0CD5-464B-BBEA-5E340AB5986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26696E1-F356-44E3-9178-0212595D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4275" y="213360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AE295618-609F-4A88-92F2-7F73A0CC671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733F787-B2E6-44A1-996C-2540295C66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4275" y="1114425"/>
            <a:ext cx="762000" cy="762000"/>
          </a:xfrm>
          <a:prstGeom prst="rect">
            <a:avLst/>
          </a:prstGeom>
          <a:noFill/>
        </p:spPr>
      </p:pic>
    </p:spTree>
    <p:extLst>
      <p:ext uri="{52666BCD-10BA-4E74-A883-B00147B866C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1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8ACFB6FB-9D15-4764-9D6C-C1CFD89C0BB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0A1E1CE-A5B7-4E84-BF77-0DDC6A45B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1798415"/>
            <a:ext cx="3730837" cy="1711642"/>
          </a:xfrm>
          <a:prstGeom prst="rect">
            <a:avLst/>
          </a:prstGeom>
          <a:noFill/>
        </p:spPr>
      </p:pic>
    </p:spTree>
    <p:extLst>
      <p:ext uri="{77CF9649-5BC2-4E1B-ADAC-66B92B3F3AA5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5264F68-26C0-4B60-9982-205415A6A2A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D4D1398-C583-450A-BAF6-5B8FA67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0877" y="738644"/>
            <a:ext cx="6865105" cy="386161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B967E49B-371A-4E21-AD49-4C8036AE4A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AC62788-DEE5-4FC9-85E1-C2E065C8DB43}"/>
              </a:ext>
            </a:extLst>
          </p:cNvPr>
          <p:cNvSpPr txBox="1"/>
          <p:nvPr/>
        </p:nvSpPr>
        <p:spPr>
          <a:xfrm>
            <a:off x="5369509" y="2069649"/>
            <a:ext cx="2824372" cy="100942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2000" b="1" dirty="0">
                <a:latin typeface="Zoho Puvi"/>
              </a:rPr>
              <a:t>Build and manage an IT asset inventory for a hybrid future</a:t>
            </a:r>
          </a:p>
        </p:txBody>
      </p:sp>
    </p:spTree>
    <p:extLst>
      <p:ext uri="{09656799-D582-4D5F-BE8A-8189B993DE9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F1300E5-5E22-4ECA-B313-0E82239555B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1BF736F-C7AF-485F-9B02-A4B0E5654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2369" y="236991"/>
            <a:ext cx="8367684" cy="470891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CAC0A75F-92DE-433D-82B2-8C653A04816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BFE36E7-EC2D-49A0-93A8-3783DD551CEC}"/>
              </a:ext>
            </a:extLst>
          </p:cNvPr>
          <p:cNvSpPr txBox="1">
            <a:spLocks noGrp="1"/>
          </p:cNvSpPr>
          <p:nvPr/>
        </p:nvSpPr>
        <p:spPr>
          <a:xfrm>
            <a:off x="3650894" y="586578"/>
            <a:ext cx="4572000" cy="814492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2300" b="1" dirty="0">
                <a:solidFill>
                  <a:schemeClr val="tx1"/>
                </a:solidFill>
                <a:latin typeface="Zoho Puvi"/>
              </a:rPr>
              <a:t>The remote work model: Scattered assets </a:t>
            </a:r>
          </a:p>
        </p:txBody>
      </p:sp>
      <p:sp>
        <p:nvSpPr>
          <p:cNvPr id="4" name="TextBox 3">
            <a:extLst>
              <a:ext uri="{5E4E53F9-6907-489A-BFC3-B2067F847F6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299072E-A8C8-463F-954E-14C3C6AAF984}"/>
              </a:ext>
            </a:extLst>
          </p:cNvPr>
          <p:cNvSpPr txBox="1">
            <a:spLocks noGrp="1"/>
          </p:cNvSpPr>
          <p:nvPr/>
        </p:nvSpPr>
        <p:spPr>
          <a:xfrm>
            <a:off x="3462528" y="1580664"/>
            <a:ext cx="5020046" cy="3558101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The data analytics firm pivoted to remote work, enabling its core workforce of about 400 to work from home. It was also on the cusp of a business expansion, with plans to double its workforce</a:t>
            </a:r>
          </a:p>
          <a:p>
            <a:pPr marL="190500" indent="-190500">
              <a:buClr>
                <a:schemeClr val="tx1"/>
              </a:buClr>
              <a:buFont typeface="Arial"/>
              <a:buNone/>
            </a:pPr>
            <a:endParaRPr lang="en-US" sz="1400" b="0" dirty="0">
              <a:latin typeface="Zoho Puvi"/>
            </a:endParaRPr>
          </a:p>
          <a:p>
            <a:pPr marL="190500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While the move was welcomed by most of the workforce, it struck a different chord with one department:</a:t>
            </a:r>
          </a:p>
          <a:p>
            <a:pPr marL="190500" lvl="1" indent="-190500">
              <a:buClr>
                <a:schemeClr val="tx1"/>
              </a:buClr>
              <a:buFont typeface="Arial"/>
              <a:buNone/>
            </a:pPr>
            <a:endParaRPr lang="en-US" sz="1400" b="0" dirty="0">
              <a:latin typeface="Zoho Puvi"/>
            </a:endParaRPr>
          </a:p>
          <a:p>
            <a:pPr marL="381000" lvl="2" indent="-190500">
              <a:buClr>
                <a:schemeClr val="tx1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A weary IT team facing the prospect of managing a hybrid inventory with legacy tools and spreadsheets</a:t>
            </a:r>
          </a:p>
        </p:txBody>
      </p:sp>
    </p:spTree>
    <p:extLst>
      <p:ext uri="{929C9165-3BF5-421F-8F11-1DBD52F39EF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30B968DC-A3F7-45FB-B867-F2E8FD3E9C0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40B700B-5620-47E9-8817-E1291EFACF70}"/>
              </a:ext>
            </a:extLst>
          </p:cNvPr>
          <p:cNvSpPr txBox="1">
            <a:spLocks noGrp="1"/>
          </p:cNvSpPr>
          <p:nvPr/>
        </p:nvSpPr>
        <p:spPr>
          <a:xfrm>
            <a:off x="1097641" y="2714625"/>
            <a:ext cx="2256167" cy="14411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Ineffective legacy tools that make it difficult to discover and manage IT assets in one place </a:t>
            </a:r>
          </a:p>
        </p:txBody>
      </p:sp>
      <p:sp>
        <p:nvSpPr>
          <p:cNvPr id="3" name="TextBox 2">
            <a:extLst>
              <a:ext uri="{35C5CE4C-4A07-4435-993E-75F14F16ACE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E23B3C9-B501-4F1A-9754-B7135B049F3F}"/>
              </a:ext>
            </a:extLst>
          </p:cNvPr>
          <p:cNvSpPr txBox="1">
            <a:spLocks noGrp="1"/>
          </p:cNvSpPr>
          <p:nvPr/>
        </p:nvSpPr>
        <p:spPr>
          <a:xfrm>
            <a:off x="3724275" y="2676525"/>
            <a:ext cx="1838925" cy="19959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An inability to track IT workstations provisioned to remote employees</a:t>
            </a:r>
          </a:p>
        </p:txBody>
      </p:sp>
      <p:sp>
        <p:nvSpPr>
          <p:cNvPr id="4" name="TextBox 3">
            <a:extLst>
              <a:ext uri="{F95A0FAC-98E4-42B9-B0AF-60587440BD8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37E7EE8-9C5D-4446-A64E-64C7B13E692D}"/>
              </a:ext>
            </a:extLst>
          </p:cNvPr>
          <p:cNvSpPr txBox="1">
            <a:spLocks noGrp="1"/>
          </p:cNvSpPr>
          <p:nvPr/>
        </p:nvSpPr>
        <p:spPr>
          <a:xfrm>
            <a:off x="6134100" y="2676525"/>
            <a:ext cx="2119112" cy="19959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b="0" dirty="0">
                <a:latin typeface="Zoho Puvi"/>
              </a:rPr>
              <a:t>A depleted asset inventory, leading to delayed onboarding for new employees </a:t>
            </a:r>
          </a:p>
        </p:txBody>
      </p:sp>
      <p:pic>
        <p:nvPicPr>
          <p:cNvPr id="5" name="Picture 4">
            <a:extLst>
              <a:ext uri="{D3AF34EF-49AD-44C0-9A01-1EA87642ACB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FFB9F9F-C5BC-45EF-9CDD-684EA6B7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3686" y="1771650"/>
            <a:ext cx="762000" cy="762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4C9B45B9-B737-4831-A949-6A6736F7A6A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8D158D5-158C-4286-BA04-F98DF05A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7175" y="1733550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576871A-2D13-4580-B0F7-832E2880134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A4956EA-8C6E-49B3-99AA-F9DABBA459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53200" y="1695450"/>
            <a:ext cx="762000" cy="762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1303CE4E-4198-41DE-A175-D880DFF0DD2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FE73C31-DDC2-4D44-BE83-C06B12E74139}"/>
              </a:ext>
            </a:extLst>
          </p:cNvPr>
          <p:cNvSpPr txBox="1"/>
          <p:nvPr/>
        </p:nvSpPr>
        <p:spPr>
          <a:xfrm>
            <a:off x="146075" y="872204"/>
            <a:ext cx="8897036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>
                <a:solidFill>
                  <a:schemeClr val="tx1"/>
                </a:solidFill>
                <a:latin typeface="Zoho Puvi"/>
              </a:rPr>
              <a:t>The</a:t>
            </a: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 ITAM </a:t>
            </a:r>
            <a:r>
              <a:rPr lang="en-US" sz="1800" b="1" dirty="0">
                <a:solidFill>
                  <a:schemeClr val="tx1"/>
                </a:solidFill>
                <a:latin typeface="Zoho Puvi"/>
              </a:rPr>
              <a:t>blind</a:t>
            </a: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Zoho Puvi"/>
              </a:rPr>
              <a:t>spots</a:t>
            </a:r>
            <a:r>
              <a:rPr lang="en-US" sz="1800" b="1" dirty="0" err="1">
                <a:solidFill>
                  <a:schemeClr val="tx1"/>
                </a:solidFill>
                <a:latin typeface="Zoho Puvi"/>
              </a:rPr>
              <a:t> </a:t>
            </a:r>
          </a:p>
        </p:txBody>
      </p:sp>
    </p:spTree>
    <p:extLst>
      <p:ext uri="{840187BD-D496-4A05-BB8E-8B196D72601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08E85B84-4AEC-4C45-BB48-42A08F21DBE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B3EA111-0442-4141-A478-9B06DB4E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16" y="820016"/>
            <a:ext cx="8481184" cy="4770663"/>
          </a:xfrm>
          <a:prstGeom prst="rect">
            <a:avLst/>
          </a:prstGeom>
          <a:noFill/>
        </p:spPr>
      </p:pic>
      <p:sp>
        <p:nvSpPr>
          <p:cNvPr id="3" name="Title 7">
            <a:extLst>
              <a:ext uri="{BB5E5BCA-7047-4E9C-94FA-85D026FBA1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C092F73-BFE8-430C-B267-0C82387F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91" y="1520171"/>
            <a:ext cx="8440607" cy="857250"/>
          </a:xfrm>
        </p:spPr>
        <p:txBody>
          <a:bodyPr rtlCol="0" anchor="t"/>
          <a:lstStyle/>
          <a:p>
            <a:pPr algn="ctr"/>
            <a:r>
              <a:rPr lang="en-US" sz="2000" b="1" dirty="0">
                <a:latin typeface="Zoho Puvi"/>
              </a:rPr>
              <a:t>Modeling an ITAM framework that follows best practices</a:t>
            </a:r>
          </a:p>
        </p:txBody>
      </p:sp>
    </p:spTree>
    <p:extLst>
      <p:ext uri="{E72AB4C8-B11F-43B2-97CA-A988ECCF237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77C42C65-1E0E-48AD-8B6D-0FD6C8B8FB9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E689FCE-48BD-47A1-9672-287422D5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89" y="-130341"/>
            <a:ext cx="8518221" cy="479363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316985FC-93B5-4442-B80B-A058B7AAF9B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D9CB452-4E69-4F48-95A5-9B1004C2C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00629"/>
            <a:ext cx="7620000" cy="546515"/>
          </a:xfrm>
        </p:spPr>
        <p:txBody>
          <a:bodyPr rtlCol="0"/>
          <a:lstStyle/>
          <a:p>
            <a:pPr marL="0" indent="0" algn="ctr">
              <a:buNone/>
            </a:pPr>
            <a:r>
              <a:rPr lang="en-US" sz="1800" b="1" dirty="0">
                <a:latin typeface="Zoho Puvi"/>
              </a:rPr>
              <a:t>Implementing an </a:t>
            </a:r>
            <a:r>
              <a:rPr lang="en-US" sz="1800" b="1" dirty="0" err="1">
                <a:latin typeface="Zoho Puvi"/>
              </a:rPr>
              <a:t>ITAM</a:t>
            </a:r>
            <a:r>
              <a:rPr lang="en-US" sz="1800" b="1" dirty="0">
                <a:latin typeface="Zoho Puvi"/>
              </a:rPr>
              <a:t> </a:t>
            </a:r>
            <a:r>
              <a:rPr lang="en-US" sz="1800" b="1" dirty="0" err="1">
                <a:latin typeface="Zoho Puvi"/>
              </a:rPr>
              <a:t>toolchain</a:t>
            </a:r>
            <a:r>
              <a:rPr lang="en-US" sz="1800" b="1" dirty="0">
                <a:latin typeface="Zoho Puvi"/>
              </a:rPr>
              <a:t> with </a:t>
            </a:r>
            <a:r>
              <a:rPr lang="en-US" sz="1800" b="1" dirty="0" err="1">
                <a:latin typeface="Zoho Puvi"/>
              </a:rPr>
              <a:t>ServiceDesk</a:t>
            </a:r>
            <a:r>
              <a:rPr lang="en-US" sz="1800" b="1" dirty="0">
                <a:latin typeface="Zoho Puvi"/>
              </a:rPr>
              <a:t> Plus</a:t>
            </a:r>
          </a:p>
        </p:txBody>
      </p:sp>
    </p:spTree>
    <p:extLst>
      <p:ext uri="{97AC8864-12DD-4452-BF70-A90E781A9D5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45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FONT2" val="Zoho Puvi-demi_b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rtlCol="0" anchor="ctr"/>
      <a:lstStyle>
        <a:lvl1pPr lvl="0" algn="ctr"/>
      </a:lstStyle>
    </a:lnDef>
  </a:objectDefaults>
  <a:extraClrSchemeLst/>
</a:theme>
</file>

<file path=ppt/theme/theme2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rtlCol="0" anchor="ctr"/>
      <a:lstStyle>
        <a:lvl1pPr lvl="0" algn="ctr"/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1177</Words>
  <Application>Microsoft Macintosh PowerPoint</Application>
  <PresentationFormat>On-screen Show (16:9)</PresentationFormat>
  <Paragraphs>118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Open Sans</vt:lpstr>
      <vt:lpstr>Zoho Puvi</vt:lpstr>
      <vt:lpstr>Arial</vt:lpstr>
      <vt:lpstr>Zoho Puvi-demi_bold</vt:lpstr>
      <vt:lpstr>Whitepaper</vt:lpstr>
      <vt:lpstr>Manage inventory, optimize costs,  and minimize risks with ServiceDesk Plus  IT asset management (ITAM)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Modeling an ITAM framework that follows best practices</vt:lpstr>
      <vt:lpstr>PowerPoint Presentation</vt:lpstr>
      <vt:lpstr>The ServiceDesk Plus framework for hybrid ITAM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relaxed IT asset manager, courtesy of ServiceDesk Plus!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Saying goodbye to audit red flags</vt:lpstr>
      <vt:lpstr>Blunt the impact of major incidents with a bird's-eye view of the IT infrastructure</vt:lpstr>
      <vt:lpstr>Revisiting a major availability incident</vt:lpstr>
      <vt:lpstr>PowerPoint Presentation</vt:lpstr>
      <vt:lpstr>The need of the hour:  Visualizing a complex IT environment within an integrated ITSM console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holistic console for managing everything IT</vt:lpstr>
      <vt:lpstr>PowerPoint Presentation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Alex-16936</cp:lastModifiedBy>
  <cp:revision>2</cp:revision>
  <dcterms:created xsi:type="dcterms:W3CDTF">2024-01-02T22:19:55Z</dcterms:created>
  <dcterms:modified xsi:type="dcterms:W3CDTF">2024-03-28T09:02:16Z</dcterms:modified>
</cp:coreProperties>
</file>