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4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6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4" charset="0"/>
      </a:defRPr>
    </a:lvl1pPr>
    <a:lvl2pPr marL="457200" algn="l" defTabSz="457200" rtl="0" eaLnBrk="0" fontAlgn="base" hangingPunct="0">
      <a:lnSpc>
        <a:spcPct val="6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4" charset="0"/>
      </a:defRPr>
    </a:lvl2pPr>
    <a:lvl3pPr marL="914400" algn="l" defTabSz="457200" rtl="0" eaLnBrk="0" fontAlgn="base" hangingPunct="0">
      <a:lnSpc>
        <a:spcPct val="6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4" charset="0"/>
      </a:defRPr>
    </a:lvl3pPr>
    <a:lvl4pPr marL="1371600" algn="l" defTabSz="457200" rtl="0" eaLnBrk="0" fontAlgn="base" hangingPunct="0">
      <a:lnSpc>
        <a:spcPct val="6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4" charset="0"/>
      </a:defRPr>
    </a:lvl4pPr>
    <a:lvl5pPr marL="1828800" algn="l" defTabSz="457200" rtl="0" eaLnBrk="0" fontAlgn="base" hangingPunct="0">
      <a:lnSpc>
        <a:spcPct val="6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Lucida Sans Unicode" pitchFamily="32" charset="0"/>
            </a:endParaRPr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11738" cy="4110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7664" name="Rectangle 15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95325"/>
            <a:ext cx="4554538" cy="3424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21150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21150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21150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21150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21150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21150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21150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21150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21150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21150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608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Rectangle 2"/>
          <p:cNvSpPr>
            <a:spLocks noChangeArrowheads="1"/>
          </p:cNvSpPr>
          <p:nvPr>
            <p:ph type="body"/>
          </p:nvPr>
        </p:nvSpPr>
        <p:spPr>
          <a:xfrm>
            <a:off x="914400" y="4343400"/>
            <a:ext cx="5013325" cy="41116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23825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1200"/>
            <a:ext cx="6400800" cy="1123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965046-CDC5-4709-B7E0-75EBA77292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88E8BF-4FBD-4BF2-A872-2EF5409671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069A6-278E-429E-A350-F84CBC5EE9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1663" cy="1138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4963"/>
            <a:ext cx="8221663" cy="45212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67308F-F338-44C8-8FA7-DAEDD648C5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AFAF6F-5339-402B-BBE3-DE905BB003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07425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193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445FC0-819E-4C80-B882-2153307BE3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8198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2175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85823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9800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43FDF-D1B5-4C89-98E4-4AEE45C2EF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0052B-9334-4621-9666-32793DE296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11E69-D162-46A9-9F1D-3992C84E25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3008313" cy="1136225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62000"/>
            <a:ext cx="5111750" cy="5364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182647-A837-4D0F-A6C8-1725C581BE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445D6F-AC71-459C-8DFD-2A59AE9127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-86075"/>
            <a:ext cx="8229600" cy="7318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9947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17180-F7AC-4485-A69F-D31B8D3F2800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1DE373-4D09-44C5-957B-F223F5AE90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avase/technologies/core/mntr-mgmt/javamanagement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1"/>
          <p:cNvGrpSpPr>
            <a:grpSpLocks/>
          </p:cNvGrpSpPr>
          <p:nvPr/>
        </p:nvGrpSpPr>
        <p:grpSpPr bwMode="auto">
          <a:xfrm>
            <a:off x="381000" y="1752600"/>
            <a:ext cx="8532813" cy="1522413"/>
            <a:chOff x="240" y="1104"/>
            <a:chExt cx="5375" cy="959"/>
          </a:xfrm>
        </p:grpSpPr>
        <p:sp>
          <p:nvSpPr>
            <p:cNvPr id="6150" name="AutoShape 2"/>
            <p:cNvSpPr>
              <a:spLocks noChangeArrowheads="1"/>
            </p:cNvSpPr>
            <p:nvPr/>
          </p:nvSpPr>
          <p:spPr bwMode="auto">
            <a:xfrm>
              <a:off x="240" y="1104"/>
              <a:ext cx="5376" cy="960"/>
            </a:xfrm>
            <a:prstGeom prst="roundRect">
              <a:avLst>
                <a:gd name="adj" fmla="val 10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" name="Text Box 3"/>
            <p:cNvSpPr txBox="1">
              <a:spLocks noChangeArrowheads="1"/>
            </p:cNvSpPr>
            <p:nvPr/>
          </p:nvSpPr>
          <p:spPr bwMode="auto">
            <a:xfrm>
              <a:off x="240" y="1237"/>
              <a:ext cx="5376" cy="8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b">
              <a:spAutoFit/>
            </a:bodyPr>
            <a:lstStyle/>
            <a:p>
              <a:pPr algn="ctr" eaLnBrk="1" hangingPunct="1">
                <a:lnSpc>
                  <a:spcPct val="100000"/>
                </a:lnSpc>
                <a:buClr>
                  <a:srgbClr val="2B56AC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4000" b="1">
                  <a:solidFill>
                    <a:srgbClr val="2B56AC"/>
                  </a:solidFill>
                  <a:latin typeface="Verdana" pitchFamily="34" charset="0"/>
                </a:rPr>
                <a:t>ManageEngine</a:t>
              </a:r>
              <a:r>
                <a:rPr lang="en-GB" sz="3200" b="1" baseline="36000">
                  <a:solidFill>
                    <a:srgbClr val="2B56AC"/>
                  </a:solidFill>
                  <a:latin typeface="Verdana" pitchFamily="34" charset="0"/>
                </a:rPr>
                <a:t> ®</a:t>
              </a:r>
            </a:p>
            <a:p>
              <a:pPr algn="ctr" eaLnBrk="1" hangingPunct="1">
                <a:lnSpc>
                  <a:spcPct val="100000"/>
                </a:lnSpc>
                <a:buClr>
                  <a:srgbClr val="2B56AC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4000" b="1">
                  <a:solidFill>
                    <a:srgbClr val="2B56AC"/>
                  </a:solidFill>
                  <a:latin typeface="Verdana" pitchFamily="34" charset="0"/>
                </a:rPr>
                <a:t>Applications Manager</a:t>
              </a:r>
            </a:p>
          </p:txBody>
        </p:sp>
      </p:grpSp>
      <p:grpSp>
        <p:nvGrpSpPr>
          <p:cNvPr id="6147" name="Group 4"/>
          <p:cNvGrpSpPr>
            <a:grpSpLocks/>
          </p:cNvGrpSpPr>
          <p:nvPr/>
        </p:nvGrpSpPr>
        <p:grpSpPr bwMode="auto">
          <a:xfrm>
            <a:off x="914400" y="4800600"/>
            <a:ext cx="7999413" cy="1482725"/>
            <a:chOff x="576" y="3024"/>
            <a:chExt cx="5039" cy="934"/>
          </a:xfrm>
        </p:grpSpPr>
        <p:sp>
          <p:nvSpPr>
            <p:cNvPr id="6148" name="AutoShape 5"/>
            <p:cNvSpPr>
              <a:spLocks noChangeArrowheads="1"/>
            </p:cNvSpPr>
            <p:nvPr/>
          </p:nvSpPr>
          <p:spPr bwMode="auto">
            <a:xfrm>
              <a:off x="576" y="3024"/>
              <a:ext cx="5040" cy="119"/>
            </a:xfrm>
            <a:prstGeom prst="roundRect">
              <a:avLst>
                <a:gd name="adj" fmla="val 34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9" name="Text Box 6"/>
            <p:cNvSpPr txBox="1">
              <a:spLocks noChangeArrowheads="1"/>
            </p:cNvSpPr>
            <p:nvPr/>
          </p:nvSpPr>
          <p:spPr bwMode="auto">
            <a:xfrm>
              <a:off x="576" y="3024"/>
              <a:ext cx="5040" cy="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323850" indent="-323850" algn="r" eaLnBrk="1" hangingPunct="1">
                <a:lnSpc>
                  <a:spcPct val="100000"/>
                </a:lnSpc>
                <a:spcBef>
                  <a:spcPts val="800"/>
                </a:spcBef>
                <a:buClr>
                  <a:srgbClr val="002A7E"/>
                </a:buClr>
                <a:buFont typeface="Verdana" pitchFamily="34" charset="0"/>
                <a:buNone/>
                <a:tabLst>
                  <a:tab pos="323850" algn="l"/>
                  <a:tab pos="781050" algn="l"/>
                  <a:tab pos="1238250" algn="l"/>
                  <a:tab pos="1695450" algn="l"/>
                  <a:tab pos="2152650" algn="l"/>
                  <a:tab pos="2609850" algn="l"/>
                  <a:tab pos="3067050" algn="l"/>
                  <a:tab pos="3524250" algn="l"/>
                  <a:tab pos="3981450" algn="l"/>
                  <a:tab pos="4438650" algn="l"/>
                  <a:tab pos="4895850" algn="l"/>
                  <a:tab pos="5353050" algn="l"/>
                  <a:tab pos="5810250" algn="l"/>
                  <a:tab pos="6267450" algn="l"/>
                  <a:tab pos="6724650" algn="l"/>
                  <a:tab pos="7181850" algn="l"/>
                  <a:tab pos="7639050" algn="l"/>
                  <a:tab pos="8096250" algn="l"/>
                  <a:tab pos="8553450" algn="l"/>
                  <a:tab pos="9010650" algn="l"/>
                  <a:tab pos="9467850" algn="l"/>
                </a:tabLst>
              </a:pPr>
              <a:r>
                <a:rPr lang="en-GB" sz="2600" b="1">
                  <a:solidFill>
                    <a:srgbClr val="002A7E"/>
                  </a:solidFill>
                  <a:latin typeface="Arial" charset="0"/>
                </a:rPr>
                <a:t>Monitoring Custom Applications</a:t>
              </a:r>
            </a:p>
            <a:p>
              <a:pPr marL="323850" indent="-323850" algn="r" eaLnBrk="1" hangingPunct="1">
                <a:lnSpc>
                  <a:spcPct val="100000"/>
                </a:lnSpc>
                <a:spcBef>
                  <a:spcPts val="800"/>
                </a:spcBef>
                <a:buClr>
                  <a:srgbClr val="002A7E"/>
                </a:buClr>
                <a:buFont typeface="Verdana" pitchFamily="34" charset="0"/>
                <a:buNone/>
                <a:tabLst>
                  <a:tab pos="323850" algn="l"/>
                  <a:tab pos="781050" algn="l"/>
                  <a:tab pos="1238250" algn="l"/>
                  <a:tab pos="1695450" algn="l"/>
                  <a:tab pos="2152650" algn="l"/>
                  <a:tab pos="2609850" algn="l"/>
                  <a:tab pos="3067050" algn="l"/>
                  <a:tab pos="3524250" algn="l"/>
                  <a:tab pos="3981450" algn="l"/>
                  <a:tab pos="4438650" algn="l"/>
                  <a:tab pos="4895850" algn="l"/>
                  <a:tab pos="5353050" algn="l"/>
                  <a:tab pos="5810250" algn="l"/>
                  <a:tab pos="6267450" algn="l"/>
                  <a:tab pos="6724650" algn="l"/>
                  <a:tab pos="7181850" algn="l"/>
                  <a:tab pos="7639050" algn="l"/>
                  <a:tab pos="8096250" algn="l"/>
                  <a:tab pos="8553450" algn="l"/>
                  <a:tab pos="9010650" algn="l"/>
                  <a:tab pos="9467850" algn="l"/>
                </a:tabLst>
              </a:pPr>
              <a:endParaRPr lang="en-GB" sz="2600" b="1">
                <a:solidFill>
                  <a:srgbClr val="002A7E"/>
                </a:solidFill>
                <a:latin typeface="Arial" charset="0"/>
              </a:endParaRPr>
            </a:p>
            <a:p>
              <a:pPr marL="323850" indent="-323850" eaLnBrk="1" hangingPunct="1">
                <a:lnSpc>
                  <a:spcPct val="100000"/>
                </a:lnSpc>
                <a:spcBef>
                  <a:spcPts val="800"/>
                </a:spcBef>
                <a:buClr>
                  <a:srgbClr val="002A7E"/>
                </a:buClr>
                <a:buFont typeface="Verdana" pitchFamily="34" charset="0"/>
                <a:buNone/>
                <a:tabLst>
                  <a:tab pos="323850" algn="l"/>
                  <a:tab pos="781050" algn="l"/>
                  <a:tab pos="1238250" algn="l"/>
                  <a:tab pos="1695450" algn="l"/>
                  <a:tab pos="2152650" algn="l"/>
                  <a:tab pos="2609850" algn="l"/>
                  <a:tab pos="3067050" algn="l"/>
                  <a:tab pos="3524250" algn="l"/>
                  <a:tab pos="3981450" algn="l"/>
                  <a:tab pos="4438650" algn="l"/>
                  <a:tab pos="4895850" algn="l"/>
                  <a:tab pos="5353050" algn="l"/>
                  <a:tab pos="5810250" algn="l"/>
                  <a:tab pos="6267450" algn="l"/>
                  <a:tab pos="6724650" algn="l"/>
                  <a:tab pos="7181850" algn="l"/>
                  <a:tab pos="7639050" algn="l"/>
                  <a:tab pos="8096250" algn="l"/>
                  <a:tab pos="8553450" algn="l"/>
                  <a:tab pos="9010650" algn="l"/>
                  <a:tab pos="9467850" algn="l"/>
                </a:tabLst>
              </a:pPr>
              <a:endParaRPr lang="en-GB" sz="2600" b="1">
                <a:solidFill>
                  <a:srgbClr val="002A7E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1"/>
          <p:cNvGrpSpPr>
            <a:grpSpLocks/>
          </p:cNvGrpSpPr>
          <p:nvPr/>
        </p:nvGrpSpPr>
        <p:grpSpPr bwMode="auto">
          <a:xfrm>
            <a:off x="152399" y="0"/>
            <a:ext cx="7772401" cy="685801"/>
            <a:chOff x="0" y="48"/>
            <a:chExt cx="4896" cy="432"/>
          </a:xfrm>
        </p:grpSpPr>
        <p:sp>
          <p:nvSpPr>
            <p:cNvPr id="15365" name="AutoShape 2"/>
            <p:cNvSpPr>
              <a:spLocks noChangeArrowheads="1"/>
            </p:cNvSpPr>
            <p:nvPr/>
          </p:nvSpPr>
          <p:spPr bwMode="auto">
            <a:xfrm>
              <a:off x="0" y="48"/>
              <a:ext cx="4896" cy="432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6" name="Text Box 3"/>
            <p:cNvSpPr txBox="1">
              <a:spLocks noChangeArrowheads="1"/>
            </p:cNvSpPr>
            <p:nvPr/>
          </p:nvSpPr>
          <p:spPr bwMode="auto">
            <a:xfrm>
              <a:off x="0" y="96"/>
              <a:ext cx="4896" cy="29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b="1" dirty="0">
                  <a:solidFill>
                    <a:srgbClr val="FFFFFF"/>
                  </a:solidFill>
                  <a:latin typeface="Verdana" pitchFamily="34" charset="0"/>
                </a:rPr>
                <a:t>Record &amp; Playback Web Transactions</a:t>
              </a:r>
            </a:p>
          </p:txBody>
        </p:sp>
      </p:grp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696913" y="1398588"/>
            <a:ext cx="8001000" cy="371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Monitor a dynamic Web Application hosted on the Internet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Support for html, ASP, JSP, PHP etc. Web Sites or Web Applications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Eg: Login to an online store and check if it generates price quotes appropriately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Response Times, Availability, Content Check etc.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FF6633"/>
                </a:solidFill>
                <a:latin typeface="Arial" charset="0"/>
                <a:cs typeface="Arial" charset="0"/>
              </a:rPr>
              <a:t>  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576263" y="4827588"/>
            <a:ext cx="8196262" cy="148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FF6633"/>
                </a:solidFill>
                <a:latin typeface="Arial" charset="0"/>
                <a:cs typeface="Arial" charset="0"/>
              </a:rPr>
              <a:t>   Technical Detail </a:t>
            </a: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: Record HTTP requests and it replayed at regular intervals to ensure that Web Application is functioning properly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1"/>
          <p:cNvGrpSpPr>
            <a:grpSpLocks/>
          </p:cNvGrpSpPr>
          <p:nvPr/>
        </p:nvGrpSpPr>
        <p:grpSpPr bwMode="auto">
          <a:xfrm>
            <a:off x="228599" y="0"/>
            <a:ext cx="6705601" cy="685801"/>
            <a:chOff x="0" y="48"/>
            <a:chExt cx="4224" cy="432"/>
          </a:xfrm>
        </p:grpSpPr>
        <p:sp>
          <p:nvSpPr>
            <p:cNvPr id="16389" name="AutoShape 2"/>
            <p:cNvSpPr>
              <a:spLocks noChangeArrowheads="1"/>
            </p:cNvSpPr>
            <p:nvPr/>
          </p:nvSpPr>
          <p:spPr bwMode="auto">
            <a:xfrm>
              <a:off x="0" y="48"/>
              <a:ext cx="4224" cy="432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" name="Text Box 3"/>
            <p:cNvSpPr txBox="1">
              <a:spLocks noChangeArrowheads="1"/>
            </p:cNvSpPr>
            <p:nvPr/>
          </p:nvSpPr>
          <p:spPr bwMode="auto">
            <a:xfrm>
              <a:off x="0" y="104"/>
              <a:ext cx="4224" cy="3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700" b="1" dirty="0">
                  <a:solidFill>
                    <a:srgbClr val="FFFFFF"/>
                  </a:solidFill>
                  <a:latin typeface="Verdana" pitchFamily="34" charset="0"/>
                </a:rPr>
                <a:t>Java Applications using JMX</a:t>
              </a:r>
            </a:p>
          </p:txBody>
        </p:sp>
      </p:grp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696913" y="1398588"/>
            <a:ext cx="8001000" cy="281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Monitor Custom Application Metrics 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Sample Metrics : Monitor number of new user sign ups, number of application errors, number of failed transactions 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Build Custom Dashboards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Graphing, Alerts &amp; Reports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584200" y="4583113"/>
            <a:ext cx="8186738" cy="174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FF6633"/>
                </a:solidFill>
                <a:latin typeface="Arial" charset="0"/>
                <a:cs typeface="Arial" charset="0"/>
              </a:rPr>
              <a:t>   Technical Detail</a:t>
            </a: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: Needs your Java Application to be using JMX 1.2 / JRE 1.5 and expose information using </a:t>
            </a:r>
            <a:r>
              <a:rPr lang="en-GB" b="1">
                <a:solidFill>
                  <a:srgbClr val="CCCCFF"/>
                </a:solidFill>
                <a:latin typeface="Arial" charset="0"/>
                <a:cs typeface="Arial" charset="0"/>
                <a:hlinkClick r:id="rId3"/>
              </a:rPr>
              <a:t>Java Management Extensions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1"/>
          <p:cNvGrpSpPr>
            <a:grpSpLocks/>
          </p:cNvGrpSpPr>
          <p:nvPr/>
        </p:nvGrpSpPr>
        <p:grpSpPr bwMode="auto">
          <a:xfrm>
            <a:off x="153987" y="0"/>
            <a:ext cx="6704013" cy="684213"/>
            <a:chOff x="0" y="48"/>
            <a:chExt cx="4223" cy="431"/>
          </a:xfrm>
        </p:grpSpPr>
        <p:sp>
          <p:nvSpPr>
            <p:cNvPr id="17413" name="AutoShape 2"/>
            <p:cNvSpPr>
              <a:spLocks noChangeArrowheads="1"/>
            </p:cNvSpPr>
            <p:nvPr/>
          </p:nvSpPr>
          <p:spPr bwMode="auto">
            <a:xfrm>
              <a:off x="0" y="48"/>
              <a:ext cx="4224" cy="432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4" name="Text Box 3"/>
            <p:cNvSpPr txBox="1">
              <a:spLocks noChangeArrowheads="1"/>
            </p:cNvSpPr>
            <p:nvPr/>
          </p:nvSpPr>
          <p:spPr bwMode="auto">
            <a:xfrm>
              <a:off x="0" y="104"/>
              <a:ext cx="4224" cy="3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700" b="1" dirty="0">
                  <a:solidFill>
                    <a:srgbClr val="FFFFFF"/>
                  </a:solidFill>
                  <a:latin typeface="Verdana" pitchFamily="34" charset="0"/>
                </a:rPr>
                <a:t>Java Runtime Monitoring</a:t>
              </a:r>
            </a:p>
          </p:txBody>
        </p:sp>
      </p:grp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696913" y="1398588"/>
            <a:ext cx="8001000" cy="2081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In-depth JVM Statistics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Availability and general health of JVM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Track memory, usage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Thread Details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584200" y="4114800"/>
            <a:ext cx="74168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FF6633"/>
                </a:solidFill>
                <a:latin typeface="Arial" charset="0"/>
                <a:cs typeface="Arial" charset="0"/>
              </a:rPr>
              <a:t>   Technical Detail</a:t>
            </a: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: Needs your Java Application to be running on JRE 1.5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1"/>
          <p:cNvGrpSpPr>
            <a:grpSpLocks/>
          </p:cNvGrpSpPr>
          <p:nvPr/>
        </p:nvGrpSpPr>
        <p:grpSpPr bwMode="auto">
          <a:xfrm>
            <a:off x="152400" y="0"/>
            <a:ext cx="6704013" cy="684213"/>
            <a:chOff x="0" y="48"/>
            <a:chExt cx="4223" cy="431"/>
          </a:xfrm>
        </p:grpSpPr>
        <p:sp>
          <p:nvSpPr>
            <p:cNvPr id="18437" name="AutoShape 2"/>
            <p:cNvSpPr>
              <a:spLocks noChangeArrowheads="1"/>
            </p:cNvSpPr>
            <p:nvPr/>
          </p:nvSpPr>
          <p:spPr bwMode="auto">
            <a:xfrm>
              <a:off x="0" y="48"/>
              <a:ext cx="4224" cy="432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8" name="Text Box 3"/>
            <p:cNvSpPr txBox="1">
              <a:spLocks noChangeArrowheads="1"/>
            </p:cNvSpPr>
            <p:nvPr/>
          </p:nvSpPr>
          <p:spPr bwMode="auto">
            <a:xfrm>
              <a:off x="0" y="104"/>
              <a:ext cx="4224" cy="3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700" b="1" dirty="0">
                  <a:solidFill>
                    <a:srgbClr val="FFFFFF"/>
                  </a:solidFill>
                  <a:latin typeface="Verdana" pitchFamily="34" charset="0"/>
                </a:rPr>
                <a:t>J2EE Web Transaction Statistics</a:t>
              </a:r>
            </a:p>
          </p:txBody>
        </p:sp>
      </p:grp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696913" y="1398588"/>
            <a:ext cx="8001000" cy="298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Get Java method level statistics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Break up of response times between various tiers (EJB, Web, Java, SQL)‏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Enable or disable at runtime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Identify bottlenecks easily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Minimal Configuration needed to support this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468313" y="4703763"/>
            <a:ext cx="74168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FF6633"/>
                </a:solidFill>
                <a:latin typeface="Arial" charset="0"/>
                <a:cs typeface="Arial" charset="0"/>
              </a:rPr>
              <a:t>    Technical Detail</a:t>
            </a: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: Needs your Application Server  to be running on JRE 1.5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1"/>
          <p:cNvGrpSpPr>
            <a:grpSpLocks/>
          </p:cNvGrpSpPr>
          <p:nvPr/>
        </p:nvGrpSpPr>
        <p:grpSpPr bwMode="auto">
          <a:xfrm>
            <a:off x="0" y="0"/>
            <a:ext cx="6704013" cy="684213"/>
            <a:chOff x="0" y="48"/>
            <a:chExt cx="4223" cy="431"/>
          </a:xfrm>
        </p:grpSpPr>
        <p:sp>
          <p:nvSpPr>
            <p:cNvPr id="19461" name="AutoShape 2"/>
            <p:cNvSpPr>
              <a:spLocks noChangeArrowheads="1"/>
            </p:cNvSpPr>
            <p:nvPr/>
          </p:nvSpPr>
          <p:spPr bwMode="auto">
            <a:xfrm>
              <a:off x="0" y="48"/>
              <a:ext cx="4224" cy="432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2" name="Text Box 3"/>
            <p:cNvSpPr txBox="1">
              <a:spLocks noChangeArrowheads="1"/>
            </p:cNvSpPr>
            <p:nvPr/>
          </p:nvSpPr>
          <p:spPr bwMode="auto">
            <a:xfrm>
              <a:off x="0" y="104"/>
              <a:ext cx="4224" cy="3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700" b="1" dirty="0">
                  <a:solidFill>
                    <a:srgbClr val="FFFFFF"/>
                  </a:solidFill>
                  <a:latin typeface="Verdana" pitchFamily="34" charset="0"/>
                </a:rPr>
                <a:t>WMI Performance Counters</a:t>
              </a:r>
            </a:p>
          </p:txBody>
        </p:sp>
      </p:grp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696913" y="1398588"/>
            <a:ext cx="8218487" cy="281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Monitor any Windows Application that supports WMI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Monitor Custom Application Metrics 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Sample Metrics : Monitor number of new user sign ups, Peak Active Clients etc.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Build Custom Dashboards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Graphing, Alarms &amp; Reports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584200" y="4583113"/>
            <a:ext cx="8186738" cy="174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FF6633"/>
                </a:solidFill>
                <a:latin typeface="Arial" charset="0"/>
                <a:cs typeface="Arial" charset="0"/>
              </a:rPr>
              <a:t>   Technical Detail</a:t>
            </a: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: Application should expose metrics via Windows Management Interface (WMI)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1"/>
          <p:cNvGrpSpPr>
            <a:grpSpLocks/>
          </p:cNvGrpSpPr>
          <p:nvPr/>
        </p:nvGrpSpPr>
        <p:grpSpPr bwMode="auto">
          <a:xfrm>
            <a:off x="0" y="0"/>
            <a:ext cx="7770813" cy="684213"/>
            <a:chOff x="0" y="48"/>
            <a:chExt cx="4895" cy="431"/>
          </a:xfrm>
        </p:grpSpPr>
        <p:sp>
          <p:nvSpPr>
            <p:cNvPr id="20485" name="AutoShape 2"/>
            <p:cNvSpPr>
              <a:spLocks noChangeArrowheads="1"/>
            </p:cNvSpPr>
            <p:nvPr/>
          </p:nvSpPr>
          <p:spPr bwMode="auto">
            <a:xfrm>
              <a:off x="0" y="48"/>
              <a:ext cx="4896" cy="432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6" name="Text Box 3"/>
            <p:cNvSpPr txBox="1">
              <a:spLocks noChangeArrowheads="1"/>
            </p:cNvSpPr>
            <p:nvPr/>
          </p:nvSpPr>
          <p:spPr bwMode="auto">
            <a:xfrm>
              <a:off x="0" y="128"/>
              <a:ext cx="4896" cy="27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200" b="1" dirty="0">
                  <a:solidFill>
                    <a:srgbClr val="FFFFFF"/>
                  </a:solidFill>
                  <a:latin typeface="Verdana" pitchFamily="34" charset="0"/>
                </a:rPr>
                <a:t> SNMP Enabled Devices / Resources</a:t>
              </a:r>
            </a:p>
          </p:txBody>
        </p:sp>
      </p:grp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696913" y="1398588"/>
            <a:ext cx="8001000" cy="3994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Build Dashboard with graphs and tables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Configure alerts, view reports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Load MIBs</a:t>
            </a:r>
          </a:p>
          <a:p>
            <a:pPr marL="280988" indent="-280988" eaLnBrk="1" hangingPunct="1">
              <a:lnSpc>
                <a:spcPct val="120000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Create flexible Views</a:t>
            </a:r>
          </a:p>
          <a:p>
            <a:pPr marL="280988" indent="-280988" eaLnBrk="1" hangingPunct="1">
              <a:lnSpc>
                <a:spcPct val="120000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Track application specific metrics </a:t>
            </a:r>
          </a:p>
          <a:p>
            <a:pPr marL="280988" indent="-280988" eaLnBrk="1" hangingPunct="1">
              <a:lnSpc>
                <a:spcPct val="120000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endParaRPr lang="en-GB" b="1">
              <a:solidFill>
                <a:srgbClr val="2B56AC"/>
              </a:solidFill>
              <a:latin typeface="Arial" charset="0"/>
              <a:cs typeface="Arial" charset="0"/>
            </a:endParaRPr>
          </a:p>
          <a:p>
            <a:pPr marL="280988" indent="-280988" eaLnBrk="1" hangingPunct="1">
              <a:lnSpc>
                <a:spcPct val="120000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endParaRPr lang="en-GB" b="1">
              <a:solidFill>
                <a:srgbClr val="2B56AC"/>
              </a:solidFill>
              <a:latin typeface="Arial" charset="0"/>
              <a:cs typeface="Arial" charset="0"/>
            </a:endParaRP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685800" y="4572000"/>
            <a:ext cx="7823200" cy="1030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280988" indent="-280988" eaLnBrk="1" hangingPunct="1">
              <a:lnSpc>
                <a:spcPct val="93000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FF6633"/>
                </a:solidFill>
                <a:latin typeface="Arial" charset="0"/>
                <a:cs typeface="Arial" charset="0"/>
              </a:rPr>
              <a:t>   Technical Detail</a:t>
            </a: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: Supports monitoring an device that exposes info via SNMP V1, V2c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1"/>
          <p:cNvGrpSpPr>
            <a:grpSpLocks/>
          </p:cNvGrpSpPr>
          <p:nvPr/>
        </p:nvGrpSpPr>
        <p:grpSpPr bwMode="auto">
          <a:xfrm>
            <a:off x="152400" y="76200"/>
            <a:ext cx="6018213" cy="519113"/>
            <a:chOff x="96" y="124"/>
            <a:chExt cx="3791" cy="327"/>
          </a:xfrm>
        </p:grpSpPr>
        <p:sp>
          <p:nvSpPr>
            <p:cNvPr id="21508" name="AutoShape 2"/>
            <p:cNvSpPr>
              <a:spLocks noChangeArrowheads="1"/>
            </p:cNvSpPr>
            <p:nvPr/>
          </p:nvSpPr>
          <p:spPr bwMode="auto">
            <a:xfrm>
              <a:off x="96" y="144"/>
              <a:ext cx="3792" cy="288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9" name="Text Box 3"/>
            <p:cNvSpPr txBox="1">
              <a:spLocks noChangeArrowheads="1"/>
            </p:cNvSpPr>
            <p:nvPr/>
          </p:nvSpPr>
          <p:spPr bwMode="auto">
            <a:xfrm>
              <a:off x="96" y="124"/>
              <a:ext cx="3792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800" b="1" dirty="0">
                  <a:solidFill>
                    <a:srgbClr val="FFFFFF"/>
                  </a:solidFill>
                  <a:latin typeface="Verdana" pitchFamily="34" charset="0"/>
                </a:rPr>
                <a:t>Usage Scenario - 1</a:t>
              </a:r>
            </a:p>
          </p:txBody>
        </p:sp>
      </p:grp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565150" y="1403350"/>
            <a:ext cx="8097838" cy="4695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Customer has Ad Servers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Currently executes some command line executable</a:t>
            </a:r>
            <a:br>
              <a:rPr lang="en-GB" b="1">
                <a:solidFill>
                  <a:srgbClr val="2B56AC"/>
                </a:solidFill>
                <a:latin typeface="Arial" charset="0"/>
              </a:rPr>
            </a:br>
            <a:r>
              <a:rPr lang="en-GB" b="1">
                <a:solidFill>
                  <a:srgbClr val="2B56AC"/>
                </a:solidFill>
                <a:latin typeface="Arial" charset="0"/>
              </a:rPr>
              <a:t>   to retrieve performance metrics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</a:t>
            </a:r>
            <a:r>
              <a:rPr lang="en-GB" b="1">
                <a:solidFill>
                  <a:srgbClr val="FF6633"/>
                </a:solidFill>
                <a:latin typeface="Arial" charset="0"/>
              </a:rPr>
              <a:t>Solution: </a:t>
            </a:r>
            <a:r>
              <a:rPr lang="en-GB" b="1">
                <a:solidFill>
                  <a:srgbClr val="2B56AC"/>
                </a:solidFill>
                <a:latin typeface="Arial" charset="0"/>
              </a:rPr>
              <a:t>Applications Manager (APM) triggers these</a:t>
            </a:r>
            <a:br>
              <a:rPr lang="en-GB" b="1">
                <a:solidFill>
                  <a:srgbClr val="2B56AC"/>
                </a:solidFill>
                <a:latin typeface="Arial" charset="0"/>
              </a:rPr>
            </a:br>
            <a:r>
              <a:rPr lang="en-GB" b="1">
                <a:solidFill>
                  <a:srgbClr val="2B56AC"/>
                </a:solidFill>
                <a:latin typeface="Arial" charset="0"/>
              </a:rPr>
              <a:t>   Custom Script Monitors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Windows batch file runs the specific executable and </a:t>
            </a:r>
            <a:br>
              <a:rPr lang="en-GB" b="1">
                <a:solidFill>
                  <a:srgbClr val="2B56AC"/>
                </a:solidFill>
                <a:latin typeface="Arial" charset="0"/>
              </a:rPr>
            </a:br>
            <a:r>
              <a:rPr lang="en-GB" b="1">
                <a:solidFill>
                  <a:srgbClr val="2B56AC"/>
                </a:solidFill>
                <a:latin typeface="Arial" charset="0"/>
              </a:rPr>
              <a:t>  writes the metrics to an output file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APM reads the data in these output files and moves </a:t>
            </a:r>
            <a:br>
              <a:rPr lang="en-GB" b="1">
                <a:solidFill>
                  <a:srgbClr val="2B56AC"/>
                </a:solidFill>
                <a:latin typeface="Arial" charset="0"/>
              </a:rPr>
            </a:br>
            <a:r>
              <a:rPr lang="en-GB" b="1">
                <a:solidFill>
                  <a:srgbClr val="2B56AC"/>
                </a:solidFill>
                <a:latin typeface="Arial" charset="0"/>
              </a:rPr>
              <a:t>  it to monitoring system 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Generates graphs, reports, alarms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1"/>
          <p:cNvGrpSpPr>
            <a:grpSpLocks/>
          </p:cNvGrpSpPr>
          <p:nvPr/>
        </p:nvGrpSpPr>
        <p:grpSpPr bwMode="auto">
          <a:xfrm>
            <a:off x="152400" y="0"/>
            <a:ext cx="6018213" cy="519113"/>
            <a:chOff x="96" y="124"/>
            <a:chExt cx="3791" cy="327"/>
          </a:xfrm>
        </p:grpSpPr>
        <p:sp>
          <p:nvSpPr>
            <p:cNvPr id="22532" name="AutoShape 2"/>
            <p:cNvSpPr>
              <a:spLocks noChangeArrowheads="1"/>
            </p:cNvSpPr>
            <p:nvPr/>
          </p:nvSpPr>
          <p:spPr bwMode="auto">
            <a:xfrm>
              <a:off x="96" y="144"/>
              <a:ext cx="3792" cy="288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3" name="Text Box 3"/>
            <p:cNvSpPr txBox="1">
              <a:spLocks noChangeArrowheads="1"/>
            </p:cNvSpPr>
            <p:nvPr/>
          </p:nvSpPr>
          <p:spPr bwMode="auto">
            <a:xfrm>
              <a:off x="96" y="124"/>
              <a:ext cx="3792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800" b="1" dirty="0">
                  <a:solidFill>
                    <a:srgbClr val="FFFFFF"/>
                  </a:solidFill>
                  <a:latin typeface="Verdana" pitchFamily="34" charset="0"/>
                </a:rPr>
                <a:t>Usage Scenario - 2</a:t>
              </a:r>
            </a:p>
          </p:txBody>
        </p:sp>
      </p:grp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565150" y="1403350"/>
            <a:ext cx="8097838" cy="2932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Monitored Application opens TCP Ports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</a:t>
            </a:r>
            <a:r>
              <a:rPr lang="en-GB" b="1">
                <a:solidFill>
                  <a:srgbClr val="FF6633"/>
                </a:solidFill>
                <a:latin typeface="Arial" charset="0"/>
              </a:rPr>
              <a:t>Solution: </a:t>
            </a:r>
            <a:r>
              <a:rPr lang="en-GB" b="1">
                <a:solidFill>
                  <a:srgbClr val="2B56AC"/>
                </a:solidFill>
                <a:latin typeface="Arial" charset="0"/>
              </a:rPr>
              <a:t>Applications Manager (APM) triggers </a:t>
            </a:r>
            <a:br>
              <a:rPr lang="en-GB" b="1">
                <a:solidFill>
                  <a:srgbClr val="2B56AC"/>
                </a:solidFill>
                <a:latin typeface="Arial" charset="0"/>
              </a:rPr>
            </a:br>
            <a:r>
              <a:rPr lang="en-GB" b="1">
                <a:solidFill>
                  <a:srgbClr val="2B56AC"/>
                </a:solidFill>
                <a:latin typeface="Arial" charset="0"/>
              </a:rPr>
              <a:t>   “Service Monitors”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Checks opening ports work or not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Escalates if unavailable or if response time is high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Generates graphs, reports, alarms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1"/>
          <p:cNvGrpSpPr>
            <a:grpSpLocks/>
          </p:cNvGrpSpPr>
          <p:nvPr/>
        </p:nvGrpSpPr>
        <p:grpSpPr bwMode="auto">
          <a:xfrm>
            <a:off x="152400" y="14287"/>
            <a:ext cx="6018213" cy="519113"/>
            <a:chOff x="96" y="124"/>
            <a:chExt cx="3791" cy="327"/>
          </a:xfrm>
        </p:grpSpPr>
        <p:sp>
          <p:nvSpPr>
            <p:cNvPr id="23556" name="AutoShape 2"/>
            <p:cNvSpPr>
              <a:spLocks noChangeArrowheads="1"/>
            </p:cNvSpPr>
            <p:nvPr/>
          </p:nvSpPr>
          <p:spPr bwMode="auto">
            <a:xfrm>
              <a:off x="96" y="144"/>
              <a:ext cx="3792" cy="288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7" name="Text Box 3"/>
            <p:cNvSpPr txBox="1">
              <a:spLocks noChangeArrowheads="1"/>
            </p:cNvSpPr>
            <p:nvPr/>
          </p:nvSpPr>
          <p:spPr bwMode="auto">
            <a:xfrm>
              <a:off x="96" y="124"/>
              <a:ext cx="3792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800" b="1" dirty="0">
                  <a:solidFill>
                    <a:srgbClr val="FFFFFF"/>
                  </a:solidFill>
                  <a:latin typeface="Verdana" pitchFamily="34" charset="0"/>
                </a:rPr>
                <a:t>Usage Scenario - 3</a:t>
              </a:r>
            </a:p>
          </p:txBody>
        </p:sp>
      </p:grp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565150" y="1403350"/>
            <a:ext cx="8097838" cy="4848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Server Application runs on Windows 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</a:t>
            </a:r>
            <a:r>
              <a:rPr lang="en-GB" b="1">
                <a:solidFill>
                  <a:srgbClr val="FF6633"/>
                </a:solidFill>
                <a:latin typeface="Arial" charset="0"/>
              </a:rPr>
              <a:t>Solution: </a:t>
            </a:r>
            <a:r>
              <a:rPr lang="en-GB" b="1">
                <a:solidFill>
                  <a:srgbClr val="2B56AC"/>
                </a:solidFill>
                <a:latin typeface="Arial" charset="0"/>
              </a:rPr>
              <a:t>Applications Manager (APM) triggers </a:t>
            </a:r>
            <a:br>
              <a:rPr lang="en-GB" b="1">
                <a:solidFill>
                  <a:srgbClr val="2B56AC"/>
                </a:solidFill>
                <a:latin typeface="Arial" charset="0"/>
              </a:rPr>
            </a:br>
            <a:r>
              <a:rPr lang="en-GB" b="1">
                <a:solidFill>
                  <a:srgbClr val="2B56AC"/>
                </a:solidFill>
                <a:latin typeface="Arial" charset="0"/>
              </a:rPr>
              <a:t>   “Service Monitors”, WMI Perf Counters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Monitors Windows EventLogs for Errors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Checks if there is Log File Change to monitor </a:t>
            </a:r>
            <a:br>
              <a:rPr lang="en-GB" b="1">
                <a:solidFill>
                  <a:srgbClr val="2B56AC"/>
                </a:solidFill>
                <a:latin typeface="Arial" charset="0"/>
              </a:rPr>
            </a:br>
            <a:r>
              <a:rPr lang="en-GB" b="1">
                <a:solidFill>
                  <a:srgbClr val="2B56AC"/>
                </a:solidFill>
                <a:latin typeface="Arial" charset="0"/>
              </a:rPr>
              <a:t>  application activity 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Checks opening TCP Ports work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Monitors Process CPU Usage and Memory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Escalates if unavailable or if response time is high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Generates graphs, reports, alarms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1"/>
          <p:cNvGrpSpPr>
            <a:grpSpLocks/>
          </p:cNvGrpSpPr>
          <p:nvPr/>
        </p:nvGrpSpPr>
        <p:grpSpPr bwMode="auto">
          <a:xfrm>
            <a:off x="152400" y="76200"/>
            <a:ext cx="6018213" cy="519113"/>
            <a:chOff x="96" y="124"/>
            <a:chExt cx="3791" cy="327"/>
          </a:xfrm>
        </p:grpSpPr>
        <p:sp>
          <p:nvSpPr>
            <p:cNvPr id="24580" name="AutoShape 2"/>
            <p:cNvSpPr>
              <a:spLocks noChangeArrowheads="1"/>
            </p:cNvSpPr>
            <p:nvPr/>
          </p:nvSpPr>
          <p:spPr bwMode="auto">
            <a:xfrm>
              <a:off x="96" y="144"/>
              <a:ext cx="3792" cy="288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Text Box 3"/>
            <p:cNvSpPr txBox="1">
              <a:spLocks noChangeArrowheads="1"/>
            </p:cNvSpPr>
            <p:nvPr/>
          </p:nvSpPr>
          <p:spPr bwMode="auto">
            <a:xfrm>
              <a:off x="96" y="124"/>
              <a:ext cx="3792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800" b="1">
                  <a:solidFill>
                    <a:srgbClr val="FFFFFF"/>
                  </a:solidFill>
                  <a:latin typeface="Verdana" pitchFamily="34" charset="0"/>
                </a:rPr>
                <a:t>Technical Benefits</a:t>
              </a:r>
            </a:p>
          </p:txBody>
        </p:sp>
      </p:grp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673100" y="1347788"/>
            <a:ext cx="8458200" cy="3006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Support for heterogeneous applications  and servers 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Standards based approach to managing IT resources 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Agentless Monitoring ensures low cost of maintenance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Distributed architecture for High Scalability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Web Client ensures high usability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 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"/>
          <p:cNvGrpSpPr>
            <a:grpSpLocks/>
          </p:cNvGrpSpPr>
          <p:nvPr/>
        </p:nvGrpSpPr>
        <p:grpSpPr bwMode="auto">
          <a:xfrm>
            <a:off x="228600" y="0"/>
            <a:ext cx="1979613" cy="760413"/>
            <a:chOff x="144" y="48"/>
            <a:chExt cx="1247" cy="479"/>
          </a:xfrm>
        </p:grpSpPr>
        <p:sp>
          <p:nvSpPr>
            <p:cNvPr id="7172" name="AutoShape 2"/>
            <p:cNvSpPr>
              <a:spLocks noChangeArrowheads="1"/>
            </p:cNvSpPr>
            <p:nvPr/>
          </p:nvSpPr>
          <p:spPr bwMode="auto">
            <a:xfrm>
              <a:off x="144" y="96"/>
              <a:ext cx="1247" cy="431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3" name="Text Box 3"/>
            <p:cNvSpPr txBox="1">
              <a:spLocks noChangeArrowheads="1"/>
            </p:cNvSpPr>
            <p:nvPr/>
          </p:nvSpPr>
          <p:spPr bwMode="auto">
            <a:xfrm>
              <a:off x="144" y="48"/>
              <a:ext cx="1247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800" b="1" dirty="0">
                  <a:solidFill>
                    <a:srgbClr val="FFFFFF"/>
                  </a:solidFill>
                  <a:latin typeface="Verdana" pitchFamily="34" charset="0"/>
                </a:rPr>
                <a:t>Agenda</a:t>
              </a:r>
            </a:p>
          </p:txBody>
        </p:sp>
      </p:grp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469900" y="1312863"/>
            <a:ext cx="7531100" cy="227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 Problem Statements</a:t>
            </a:r>
          </a:p>
          <a:p>
            <a:pPr eaLnBrk="1" hangingPunct="1">
              <a:lnSpc>
                <a:spcPct val="140000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 Solution for Monitoring Custom Applications</a:t>
            </a:r>
          </a:p>
          <a:p>
            <a:pPr eaLnBrk="1" hangingPunct="1">
              <a:lnSpc>
                <a:spcPct val="140000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 Benefits</a:t>
            </a:r>
          </a:p>
          <a:p>
            <a:pPr eaLnBrk="1" hangingPunct="1">
              <a:lnSpc>
                <a:spcPct val="140000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 Sample Usage Scenario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1"/>
          <p:cNvGrpSpPr>
            <a:grpSpLocks/>
          </p:cNvGrpSpPr>
          <p:nvPr/>
        </p:nvGrpSpPr>
        <p:grpSpPr bwMode="auto">
          <a:xfrm>
            <a:off x="152400" y="76200"/>
            <a:ext cx="6018213" cy="519113"/>
            <a:chOff x="96" y="124"/>
            <a:chExt cx="3791" cy="327"/>
          </a:xfrm>
        </p:grpSpPr>
        <p:sp>
          <p:nvSpPr>
            <p:cNvPr id="25604" name="AutoShape 2"/>
            <p:cNvSpPr>
              <a:spLocks noChangeArrowheads="1"/>
            </p:cNvSpPr>
            <p:nvPr/>
          </p:nvSpPr>
          <p:spPr bwMode="auto">
            <a:xfrm>
              <a:off x="96" y="144"/>
              <a:ext cx="3792" cy="288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5" name="Text Box 3"/>
            <p:cNvSpPr txBox="1">
              <a:spLocks noChangeArrowheads="1"/>
            </p:cNvSpPr>
            <p:nvPr/>
          </p:nvSpPr>
          <p:spPr bwMode="auto">
            <a:xfrm>
              <a:off x="96" y="124"/>
              <a:ext cx="3792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800" b="1" dirty="0">
                  <a:solidFill>
                    <a:srgbClr val="FFFFFF"/>
                  </a:solidFill>
                  <a:latin typeface="Verdana" pitchFamily="34" charset="0"/>
                </a:rPr>
                <a:t>Business Benefits</a:t>
              </a:r>
            </a:p>
          </p:txBody>
        </p:sp>
      </p:grp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565150" y="1403350"/>
            <a:ext cx="8097838" cy="2598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Holistic view to your business applications  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Support for industry best practices 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Improved employee productivity 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Complement Existing Investments in 3</a:t>
            </a:r>
            <a:r>
              <a:rPr lang="en-GB" b="1" baseline="33000">
                <a:solidFill>
                  <a:srgbClr val="2B56AC"/>
                </a:solidFill>
                <a:latin typeface="Arial" charset="0"/>
              </a:rPr>
              <a:t>rd</a:t>
            </a:r>
            <a:r>
              <a:rPr lang="en-GB" b="1" baseline="30000">
                <a:solidFill>
                  <a:srgbClr val="2B56AC"/>
                </a:solidFill>
                <a:latin typeface="Arial" charset="0"/>
              </a:rPr>
              <a:t> </a:t>
            </a:r>
            <a:r>
              <a:rPr lang="en-GB" b="1">
                <a:solidFill>
                  <a:srgbClr val="2B56AC"/>
                </a:solidFill>
                <a:latin typeface="Arial" charset="0"/>
              </a:rPr>
              <a:t>Party NSM</a:t>
            </a:r>
          </a:p>
          <a:p>
            <a:pPr eaLnBrk="1" hangingPunct="1">
              <a:lnSpc>
                <a:spcPct val="140000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</a:rPr>
              <a:t> Low TCO &amp; High ROI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1"/>
          <p:cNvGrpSpPr>
            <a:grpSpLocks/>
          </p:cNvGrpSpPr>
          <p:nvPr/>
        </p:nvGrpSpPr>
        <p:grpSpPr bwMode="auto">
          <a:xfrm>
            <a:off x="157162" y="-76200"/>
            <a:ext cx="6700838" cy="681038"/>
            <a:chOff x="0" y="48"/>
            <a:chExt cx="4221" cy="429"/>
          </a:xfrm>
        </p:grpSpPr>
        <p:sp>
          <p:nvSpPr>
            <p:cNvPr id="26628" name="AutoShape 2"/>
            <p:cNvSpPr>
              <a:spLocks noChangeArrowheads="1"/>
            </p:cNvSpPr>
            <p:nvPr/>
          </p:nvSpPr>
          <p:spPr bwMode="auto">
            <a:xfrm>
              <a:off x="0" y="48"/>
              <a:ext cx="4222" cy="430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3"/>
            <p:cNvSpPr txBox="1">
              <a:spLocks noChangeArrowheads="1"/>
            </p:cNvSpPr>
            <p:nvPr/>
          </p:nvSpPr>
          <p:spPr bwMode="auto">
            <a:xfrm>
              <a:off x="0" y="104"/>
              <a:ext cx="4222" cy="3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2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r>
                <a:rPr lang="en-GB" sz="27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2" charset="0"/>
                  <a:cs typeface="Lucida Sans Unicode" pitchFamily="32" charset="0"/>
                </a:rPr>
                <a:t>Key Differentiators</a:t>
              </a:r>
            </a:p>
          </p:txBody>
        </p:sp>
      </p:grp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533400" y="990600"/>
            <a:ext cx="8305800" cy="4545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258763" indent="-258763" eaLnBrk="1" hangingPunct="1">
              <a:lnSpc>
                <a:spcPct val="100000"/>
              </a:lnSpc>
              <a:spcBef>
                <a:spcPts val="1250"/>
              </a:spcBef>
              <a:buClr>
                <a:srgbClr val="EF7C13"/>
              </a:buClr>
              <a:buFont typeface="Wingdings" pitchFamily="2" charset="2"/>
              <a:buNone/>
              <a:tabLst>
                <a:tab pos="258763" algn="l"/>
                <a:tab pos="715963" algn="l"/>
                <a:tab pos="1173163" algn="l"/>
                <a:tab pos="1630363" algn="l"/>
                <a:tab pos="2087563" algn="l"/>
                <a:tab pos="2544763" algn="l"/>
                <a:tab pos="3001963" algn="l"/>
                <a:tab pos="3459163" algn="l"/>
                <a:tab pos="3916363" algn="l"/>
                <a:tab pos="4373563" algn="l"/>
                <a:tab pos="4830763" algn="l"/>
                <a:tab pos="5287963" algn="l"/>
                <a:tab pos="5745163" algn="l"/>
                <a:tab pos="6202363" algn="l"/>
                <a:tab pos="6659563" algn="l"/>
                <a:tab pos="7116763" algn="l"/>
                <a:tab pos="7573963" algn="l"/>
                <a:tab pos="8031163" algn="l"/>
                <a:tab pos="8488363" algn="l"/>
                <a:tab pos="8945563" algn="l"/>
                <a:tab pos="9402763" algn="l"/>
              </a:tabLst>
            </a:pPr>
            <a:endParaRPr lang="en-GB" b="1">
              <a:solidFill>
                <a:srgbClr val="2B56AC"/>
              </a:solidFill>
              <a:latin typeface="Arial" charset="0"/>
              <a:cs typeface="Arial" charset="0"/>
            </a:endParaRPr>
          </a:p>
          <a:p>
            <a:pPr marL="258763" indent="-258763" eaLnBrk="1" hangingPunct="1">
              <a:lnSpc>
                <a:spcPct val="120000"/>
              </a:lnSpc>
              <a:spcBef>
                <a:spcPts val="112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58763" algn="l"/>
                <a:tab pos="715963" algn="l"/>
                <a:tab pos="1173163" algn="l"/>
                <a:tab pos="1630363" algn="l"/>
                <a:tab pos="2087563" algn="l"/>
                <a:tab pos="2544763" algn="l"/>
                <a:tab pos="3001963" algn="l"/>
                <a:tab pos="3459163" algn="l"/>
                <a:tab pos="3916363" algn="l"/>
                <a:tab pos="4373563" algn="l"/>
                <a:tab pos="4830763" algn="l"/>
                <a:tab pos="5287963" algn="l"/>
                <a:tab pos="5745163" algn="l"/>
                <a:tab pos="6202363" algn="l"/>
                <a:tab pos="6659563" algn="l"/>
                <a:tab pos="7116763" algn="l"/>
                <a:tab pos="7573963" algn="l"/>
                <a:tab pos="8031163" algn="l"/>
                <a:tab pos="8488363" algn="l"/>
                <a:tab pos="8945563" algn="l"/>
                <a:tab pos="9402763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In-depth Application Monitoring </a:t>
            </a:r>
          </a:p>
          <a:p>
            <a:pPr marL="258763" indent="-258763" eaLnBrk="1" hangingPunct="1">
              <a:lnSpc>
                <a:spcPct val="120000"/>
              </a:lnSpc>
              <a:spcBef>
                <a:spcPts val="112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58763" algn="l"/>
                <a:tab pos="715963" algn="l"/>
                <a:tab pos="1173163" algn="l"/>
                <a:tab pos="1630363" algn="l"/>
                <a:tab pos="2087563" algn="l"/>
                <a:tab pos="2544763" algn="l"/>
                <a:tab pos="3001963" algn="l"/>
                <a:tab pos="3459163" algn="l"/>
                <a:tab pos="3916363" algn="l"/>
                <a:tab pos="4373563" algn="l"/>
                <a:tab pos="4830763" algn="l"/>
                <a:tab pos="5287963" algn="l"/>
                <a:tab pos="5745163" algn="l"/>
                <a:tab pos="6202363" algn="l"/>
                <a:tab pos="6659563" algn="l"/>
                <a:tab pos="7116763" algn="l"/>
                <a:tab pos="7573963" algn="l"/>
                <a:tab pos="8031163" algn="l"/>
                <a:tab pos="8488363" algn="l"/>
                <a:tab pos="8945563" algn="l"/>
                <a:tab pos="9402763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Software that is easy to evaluate, use and deploy</a:t>
            </a:r>
          </a:p>
          <a:p>
            <a:pPr marL="258763" indent="-258763" eaLnBrk="1" hangingPunct="1">
              <a:lnSpc>
                <a:spcPct val="120000"/>
              </a:lnSpc>
              <a:spcBef>
                <a:spcPts val="112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58763" algn="l"/>
                <a:tab pos="715963" algn="l"/>
                <a:tab pos="1173163" algn="l"/>
                <a:tab pos="1630363" algn="l"/>
                <a:tab pos="2087563" algn="l"/>
                <a:tab pos="2544763" algn="l"/>
                <a:tab pos="3001963" algn="l"/>
                <a:tab pos="3459163" algn="l"/>
                <a:tab pos="3916363" algn="l"/>
                <a:tab pos="4373563" algn="l"/>
                <a:tab pos="4830763" algn="l"/>
                <a:tab pos="5287963" algn="l"/>
                <a:tab pos="5745163" algn="l"/>
                <a:tab pos="6202363" algn="l"/>
                <a:tab pos="6659563" algn="l"/>
                <a:tab pos="7116763" algn="l"/>
                <a:tab pos="7573963" algn="l"/>
                <a:tab pos="8031163" algn="l"/>
                <a:tab pos="8488363" algn="l"/>
                <a:tab pos="8945563" algn="l"/>
                <a:tab pos="9402763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Setup and Ready to Go in hours not days or months</a:t>
            </a:r>
          </a:p>
          <a:p>
            <a:pPr marL="258763" indent="-258763" eaLnBrk="1" hangingPunct="1">
              <a:lnSpc>
                <a:spcPct val="120000"/>
              </a:lnSpc>
              <a:spcBef>
                <a:spcPts val="112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58763" algn="l"/>
                <a:tab pos="715963" algn="l"/>
                <a:tab pos="1173163" algn="l"/>
                <a:tab pos="1630363" algn="l"/>
                <a:tab pos="2087563" algn="l"/>
                <a:tab pos="2544763" algn="l"/>
                <a:tab pos="3001963" algn="l"/>
                <a:tab pos="3459163" algn="l"/>
                <a:tab pos="3916363" algn="l"/>
                <a:tab pos="4373563" algn="l"/>
                <a:tab pos="4830763" algn="l"/>
                <a:tab pos="5287963" algn="l"/>
                <a:tab pos="5745163" algn="l"/>
                <a:tab pos="6202363" algn="l"/>
                <a:tab pos="6659563" algn="l"/>
                <a:tab pos="7116763" algn="l"/>
                <a:tab pos="7573963" algn="l"/>
                <a:tab pos="8031163" algn="l"/>
                <a:tab pos="8488363" algn="l"/>
                <a:tab pos="8945563" algn="l"/>
                <a:tab pos="9402763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Intuitive Web Client </a:t>
            </a:r>
          </a:p>
          <a:p>
            <a:pPr marL="258763" indent="-258763" eaLnBrk="1" hangingPunct="1">
              <a:lnSpc>
                <a:spcPct val="120000"/>
              </a:lnSpc>
              <a:spcBef>
                <a:spcPts val="112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58763" algn="l"/>
                <a:tab pos="715963" algn="l"/>
                <a:tab pos="1173163" algn="l"/>
                <a:tab pos="1630363" algn="l"/>
                <a:tab pos="2087563" algn="l"/>
                <a:tab pos="2544763" algn="l"/>
                <a:tab pos="3001963" algn="l"/>
                <a:tab pos="3459163" algn="l"/>
                <a:tab pos="3916363" algn="l"/>
                <a:tab pos="4373563" algn="l"/>
                <a:tab pos="4830763" algn="l"/>
                <a:tab pos="5287963" algn="l"/>
                <a:tab pos="5745163" algn="l"/>
                <a:tab pos="6202363" algn="l"/>
                <a:tab pos="6659563" algn="l"/>
                <a:tab pos="7116763" algn="l"/>
                <a:tab pos="7573963" algn="l"/>
                <a:tab pos="8031163" algn="l"/>
                <a:tab pos="8488363" algn="l"/>
                <a:tab pos="8945563" algn="l"/>
                <a:tab pos="9402763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Agentless Monitoring </a:t>
            </a:r>
          </a:p>
          <a:p>
            <a:pPr marL="258763" indent="-258763" eaLnBrk="1" hangingPunct="1">
              <a:lnSpc>
                <a:spcPct val="120000"/>
              </a:lnSpc>
              <a:spcBef>
                <a:spcPts val="112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58763" algn="l"/>
                <a:tab pos="715963" algn="l"/>
                <a:tab pos="1173163" algn="l"/>
                <a:tab pos="1630363" algn="l"/>
                <a:tab pos="2087563" algn="l"/>
                <a:tab pos="2544763" algn="l"/>
                <a:tab pos="3001963" algn="l"/>
                <a:tab pos="3459163" algn="l"/>
                <a:tab pos="3916363" algn="l"/>
                <a:tab pos="4373563" algn="l"/>
                <a:tab pos="4830763" algn="l"/>
                <a:tab pos="5287963" algn="l"/>
                <a:tab pos="5745163" algn="l"/>
                <a:tab pos="6202363" algn="l"/>
                <a:tab pos="6659563" algn="l"/>
                <a:tab pos="7116763" algn="l"/>
                <a:tab pos="7573963" algn="l"/>
                <a:tab pos="8031163" algn="l"/>
                <a:tab pos="8488363" algn="l"/>
                <a:tab pos="8945563" algn="l"/>
                <a:tab pos="9402763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Agile Support and Upgrade Services</a:t>
            </a:r>
          </a:p>
          <a:p>
            <a:pPr marL="258763" indent="-258763" eaLnBrk="1" hangingPunct="1">
              <a:lnSpc>
                <a:spcPct val="120000"/>
              </a:lnSpc>
              <a:spcBef>
                <a:spcPts val="1250"/>
              </a:spcBef>
              <a:buClr>
                <a:srgbClr val="EF7C13"/>
              </a:buClr>
              <a:buFont typeface="Wingdings" pitchFamily="2" charset="2"/>
              <a:buNone/>
              <a:tabLst>
                <a:tab pos="258763" algn="l"/>
                <a:tab pos="715963" algn="l"/>
                <a:tab pos="1173163" algn="l"/>
                <a:tab pos="1630363" algn="l"/>
                <a:tab pos="2087563" algn="l"/>
                <a:tab pos="2544763" algn="l"/>
                <a:tab pos="3001963" algn="l"/>
                <a:tab pos="3459163" algn="l"/>
                <a:tab pos="3916363" algn="l"/>
                <a:tab pos="4373563" algn="l"/>
                <a:tab pos="4830763" algn="l"/>
                <a:tab pos="5287963" algn="l"/>
                <a:tab pos="5745163" algn="l"/>
                <a:tab pos="6202363" algn="l"/>
                <a:tab pos="6659563" algn="l"/>
                <a:tab pos="7116763" algn="l"/>
                <a:tab pos="7573963" algn="l"/>
                <a:tab pos="8031163" algn="l"/>
                <a:tab pos="8488363" algn="l"/>
                <a:tab pos="8945563" algn="l"/>
                <a:tab pos="9402763" algn="l"/>
              </a:tabLst>
            </a:pPr>
            <a:endParaRPr lang="en-GB" b="1">
              <a:solidFill>
                <a:srgbClr val="2B56AC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1"/>
          <p:cNvGrpSpPr>
            <a:grpSpLocks/>
          </p:cNvGrpSpPr>
          <p:nvPr/>
        </p:nvGrpSpPr>
        <p:grpSpPr bwMode="auto">
          <a:xfrm>
            <a:off x="231775" y="0"/>
            <a:ext cx="6702425" cy="682625"/>
            <a:chOff x="0" y="48"/>
            <a:chExt cx="4222" cy="430"/>
          </a:xfrm>
        </p:grpSpPr>
        <p:sp>
          <p:nvSpPr>
            <p:cNvPr id="1035" name="AutoShape 2"/>
            <p:cNvSpPr>
              <a:spLocks noChangeArrowheads="1"/>
            </p:cNvSpPr>
            <p:nvPr/>
          </p:nvSpPr>
          <p:spPr bwMode="auto">
            <a:xfrm>
              <a:off x="0" y="48"/>
              <a:ext cx="4223" cy="431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9" name="Text Box 3"/>
            <p:cNvSpPr txBox="1">
              <a:spLocks noChangeArrowheads="1"/>
            </p:cNvSpPr>
            <p:nvPr/>
          </p:nvSpPr>
          <p:spPr bwMode="auto">
            <a:xfrm>
              <a:off x="0" y="104"/>
              <a:ext cx="4223" cy="3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2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r>
                <a:rPr lang="en-GB" sz="27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2" charset="0"/>
                  <a:cs typeface="Lucida Sans Unicode" pitchFamily="32" charset="0"/>
                </a:rPr>
                <a:t>More Info</a:t>
              </a:r>
            </a:p>
          </p:txBody>
        </p:sp>
      </p:grp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569913" y="1149350"/>
            <a:ext cx="7924800" cy="428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EF7C13"/>
              </a:buClr>
              <a:buFont typeface="Verdana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200" b="1">
                <a:solidFill>
                  <a:srgbClr val="EF7C13"/>
                </a:solidFill>
                <a:latin typeface="Verdana" pitchFamily="34" charset="0"/>
              </a:rPr>
              <a:t>Live Demo: </a:t>
            </a:r>
            <a:r>
              <a:rPr lang="en-GB" sz="2000" b="1">
                <a:solidFill>
                  <a:srgbClr val="CCCCFF"/>
                </a:solidFill>
                <a:latin typeface="Arial" charset="0"/>
                <a:cs typeface="Arial" charset="0"/>
              </a:rPr>
              <a:t>http://demo.appmanager.com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762000" y="3810000"/>
            <a:ext cx="8153400" cy="2243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80988" indent="-280988" eaLnBrk="1" hangingPunct="1">
              <a:lnSpc>
                <a:spcPct val="93000"/>
              </a:lnSpc>
              <a:spcBef>
                <a:spcPts val="1000"/>
              </a:spcBef>
              <a:buClr>
                <a:srgbClr val="EF7C13"/>
              </a:buClr>
              <a:buFont typeface="Wingdings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  <a:defRPr/>
            </a:pPr>
            <a:r>
              <a:rPr lang="en-GB" sz="2000" b="1" dirty="0">
                <a:solidFill>
                  <a:srgbClr val="2B56A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Free Edition : </a:t>
            </a:r>
            <a:r>
              <a:rPr lang="en-GB" sz="1600" b="1" dirty="0">
                <a:solidFill>
                  <a:srgbClr val="2B56AC"/>
                </a:solidFill>
                <a:latin typeface="Arial" charset="0"/>
                <a:cs typeface="Arial" charset="0"/>
              </a:rPr>
              <a:t>5 Monitors: Applications, Servers etc. Never Expires</a:t>
            </a:r>
          </a:p>
          <a:p>
            <a:pPr marL="280988" indent="-280988" eaLnBrk="1" hangingPunct="1">
              <a:lnSpc>
                <a:spcPct val="100000"/>
              </a:lnSpc>
              <a:spcBef>
                <a:spcPts val="1000"/>
              </a:spcBef>
              <a:buClr>
                <a:srgbClr val="EF7C13"/>
              </a:buClr>
              <a:buFont typeface="Wingdings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  <a:defRPr/>
            </a:pPr>
            <a:r>
              <a:rPr lang="en-GB" sz="2000" b="1" dirty="0">
                <a:solidFill>
                  <a:srgbClr val="2B56A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Professional </a:t>
            </a:r>
            <a:r>
              <a:rPr lang="en-GB" sz="2000" dirty="0">
                <a:solidFill>
                  <a:srgbClr val="2B56A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Trial Edition :</a:t>
            </a:r>
            <a:r>
              <a:rPr lang="en-GB" sz="2000" b="1" dirty="0">
                <a:solidFill>
                  <a:srgbClr val="2B56A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GB" sz="1600" b="1" dirty="0">
                <a:solidFill>
                  <a:srgbClr val="2B56AC"/>
                </a:solidFill>
                <a:latin typeface="Arial" charset="0"/>
                <a:cs typeface="Arial" charset="0"/>
              </a:rPr>
              <a:t>30 day evaluation. No restrictions on Monitor Instances</a:t>
            </a:r>
          </a:p>
          <a:p>
            <a:pPr marL="280988" indent="-280988" eaLnBrk="1" hangingPunct="1">
              <a:lnSpc>
                <a:spcPct val="100000"/>
              </a:lnSpc>
              <a:spcBef>
                <a:spcPts val="1000"/>
              </a:spcBef>
              <a:buClr>
                <a:srgbClr val="EF7C13"/>
              </a:buClr>
              <a:buFont typeface="Wingdings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  <a:defRPr/>
            </a:pPr>
            <a:r>
              <a:rPr lang="en-GB" sz="2000" b="1" dirty="0">
                <a:solidFill>
                  <a:srgbClr val="2B56A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Enterprise Edition : </a:t>
            </a:r>
            <a:r>
              <a:rPr lang="en-GB" sz="1800" b="1" dirty="0">
                <a:solidFill>
                  <a:srgbClr val="2B56AC"/>
                </a:solidFill>
                <a:latin typeface="Arial" charset="0"/>
                <a:cs typeface="Arial" charset="0"/>
              </a:rPr>
              <a:t>Distributed set up for scalability</a:t>
            </a:r>
          </a:p>
          <a:p>
            <a:pPr marL="280988" indent="-280988" eaLnBrk="1" hangingPunct="1">
              <a:lnSpc>
                <a:spcPct val="100000"/>
              </a:lnSpc>
              <a:spcBef>
                <a:spcPts val="1000"/>
              </a:spcBef>
              <a:buClr>
                <a:srgbClr val="EF7C13"/>
              </a:buClr>
              <a:buFont typeface="Wingdings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  <a:defRPr/>
            </a:pPr>
            <a:r>
              <a:rPr lang="en-GB" sz="2000" b="1" dirty="0">
                <a:solidFill>
                  <a:srgbClr val="2B56AC"/>
                </a:solidFill>
                <a:latin typeface="Arial" charset="0"/>
                <a:cs typeface="Arial" charset="0"/>
              </a:rPr>
              <a:t>Chinese</a:t>
            </a:r>
            <a:r>
              <a:rPr lang="en-GB" sz="1600" b="1" dirty="0">
                <a:solidFill>
                  <a:srgbClr val="2B56AC"/>
                </a:solidFill>
                <a:latin typeface="Arial" charset="0"/>
                <a:cs typeface="Arial" charset="0"/>
              </a:rPr>
              <a:t>, </a:t>
            </a:r>
            <a:r>
              <a:rPr lang="en-GB" sz="2000" b="1" dirty="0">
                <a:solidFill>
                  <a:srgbClr val="2B56AC"/>
                </a:solidFill>
                <a:latin typeface="Arial" charset="0"/>
                <a:cs typeface="Arial" charset="0"/>
              </a:rPr>
              <a:t>Japanese, Spanish, Hungarian, Korean, German, French &amp; Vietnamese</a:t>
            </a:r>
            <a:r>
              <a:rPr lang="en-GB" sz="1600" b="1" dirty="0">
                <a:solidFill>
                  <a:srgbClr val="2B56AC"/>
                </a:solidFill>
                <a:latin typeface="Arial" charset="0"/>
                <a:cs typeface="Arial" charset="0"/>
              </a:rPr>
              <a:t> Versions are available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533400" y="1697038"/>
            <a:ext cx="7924800" cy="428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EF7C13"/>
              </a:buClr>
              <a:buFont typeface="Verdana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200" b="1">
                <a:solidFill>
                  <a:srgbClr val="EF7C13"/>
                </a:solidFill>
                <a:latin typeface="Verdana" pitchFamily="34" charset="0"/>
              </a:rPr>
              <a:t>Website: </a:t>
            </a:r>
            <a:r>
              <a:rPr lang="en-GB" sz="2000" b="1">
                <a:solidFill>
                  <a:srgbClr val="CCCCFF"/>
                </a:solidFill>
                <a:latin typeface="Arial" charset="0"/>
                <a:cs typeface="Arial" charset="0"/>
              </a:rPr>
              <a:t>http://www.appmanager.com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533400" y="2805113"/>
            <a:ext cx="7924800" cy="433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EF7C13"/>
              </a:buClr>
              <a:buFont typeface="Verdana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200" b="1">
                <a:solidFill>
                  <a:srgbClr val="EF7C13"/>
                </a:solidFill>
                <a:latin typeface="Verdana" pitchFamily="34" charset="0"/>
              </a:rPr>
              <a:t>Forums: </a:t>
            </a:r>
            <a:r>
              <a:rPr lang="en-GB" sz="2000" b="1">
                <a:solidFill>
                  <a:srgbClr val="CCCCFF"/>
                </a:solidFill>
                <a:latin typeface="Arial" charset="0"/>
                <a:cs typeface="Arial" charset="0"/>
              </a:rPr>
              <a:t>http://forums.manageengine.com/appmanager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533400" y="3352800"/>
            <a:ext cx="7924800" cy="428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EF7C13"/>
              </a:buClr>
              <a:buFont typeface="Verdana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200" b="1">
                <a:solidFill>
                  <a:srgbClr val="EF7C13"/>
                </a:solidFill>
                <a:latin typeface="Verdana" pitchFamily="34" charset="0"/>
              </a:rPr>
              <a:t>Product Editions: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2209800" y="6096000"/>
            <a:ext cx="6934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EF7C13"/>
              </a:buClr>
              <a:buFont typeface="Verdana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rgbClr val="EF7C13"/>
                </a:solidFill>
                <a:latin typeface="Verdana" pitchFamily="34" charset="0"/>
              </a:rPr>
              <a:t>Contact: </a:t>
            </a:r>
            <a:r>
              <a:rPr lang="en-GB" sz="1800" b="1">
                <a:solidFill>
                  <a:srgbClr val="CCCCFF"/>
                </a:solidFill>
                <a:latin typeface="Arial" charset="0"/>
                <a:cs typeface="Arial" charset="0"/>
              </a:rPr>
              <a:t>appmanager-support@manageengine.com</a:t>
            </a:r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6743700" y="1498600"/>
          <a:ext cx="1943100" cy="863600"/>
        </p:xfrm>
        <a:graphic>
          <a:graphicData uri="http://schemas.openxmlformats.org/presentationml/2006/ole">
            <p:oleObj spid="_x0000_s1026" r:id="rId4" imgW="1943280" imgH="866880" progId="">
              <p:embed/>
            </p:oleObj>
          </a:graphicData>
        </a:graphic>
      </p:graphicFrame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533400" y="2236788"/>
            <a:ext cx="7924800" cy="428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EF7C13"/>
              </a:buClr>
              <a:buFont typeface="Verdana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200" b="1">
                <a:solidFill>
                  <a:srgbClr val="EF7C13"/>
                </a:solidFill>
                <a:latin typeface="Verdana" pitchFamily="34" charset="0"/>
              </a:rPr>
              <a:t>Download: </a:t>
            </a:r>
            <a:r>
              <a:rPr lang="en-GB" sz="2000" b="1">
                <a:solidFill>
                  <a:srgbClr val="CCCCFF"/>
                </a:solidFill>
                <a:latin typeface="Arial" charset="0"/>
                <a:cs typeface="Arial" charset="0"/>
              </a:rPr>
              <a:t>http://www.appmanager.com/download.html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"/>
          <p:cNvGrpSpPr>
            <a:grpSpLocks/>
          </p:cNvGrpSpPr>
          <p:nvPr/>
        </p:nvGrpSpPr>
        <p:grpSpPr bwMode="auto">
          <a:xfrm>
            <a:off x="152400" y="76200"/>
            <a:ext cx="6019801" cy="565151"/>
            <a:chOff x="96" y="76"/>
            <a:chExt cx="3792" cy="356"/>
          </a:xfrm>
        </p:grpSpPr>
        <p:sp>
          <p:nvSpPr>
            <p:cNvPr id="8196" name="AutoShape 2"/>
            <p:cNvSpPr>
              <a:spLocks noChangeArrowheads="1"/>
            </p:cNvSpPr>
            <p:nvPr/>
          </p:nvSpPr>
          <p:spPr bwMode="auto">
            <a:xfrm>
              <a:off x="96" y="144"/>
              <a:ext cx="3792" cy="288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" name="Text Box 3"/>
            <p:cNvSpPr txBox="1">
              <a:spLocks noChangeArrowheads="1"/>
            </p:cNvSpPr>
            <p:nvPr/>
          </p:nvSpPr>
          <p:spPr bwMode="auto">
            <a:xfrm>
              <a:off x="96" y="76"/>
              <a:ext cx="3792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800" b="1" dirty="0">
                  <a:solidFill>
                    <a:srgbClr val="FFFFFF"/>
                  </a:solidFill>
                  <a:latin typeface="Verdana" pitchFamily="34" charset="0"/>
                </a:rPr>
                <a:t>Problem Statements</a:t>
              </a:r>
            </a:p>
          </p:txBody>
        </p:sp>
      </p:grp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457200" y="1295400"/>
            <a:ext cx="8686800" cy="2355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>
                <a:solidFill>
                  <a:srgbClr val="2B56AC"/>
                </a:solidFill>
                <a:latin typeface="Arial" charset="0"/>
              </a:rPr>
              <a:t> Monitor Home Grown Systems?</a:t>
            </a:r>
            <a:br>
              <a:rPr lang="en-GB" sz="3200" b="1">
                <a:solidFill>
                  <a:srgbClr val="2B56AC"/>
                </a:solidFill>
                <a:latin typeface="Arial" charset="0"/>
              </a:rPr>
            </a:br>
            <a:endParaRPr lang="en-GB" sz="3200" b="1">
              <a:solidFill>
                <a:srgbClr val="2B56AC"/>
              </a:solidFill>
              <a:latin typeface="Arial" charset="0"/>
            </a:endParaRP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>
                <a:solidFill>
                  <a:srgbClr val="2B56AC"/>
                </a:solidFill>
                <a:latin typeface="Arial" charset="0"/>
              </a:rPr>
              <a:t> Legacy Systems that need Monitoring? </a:t>
            </a:r>
            <a:br>
              <a:rPr lang="en-GB" sz="3200" b="1">
                <a:solidFill>
                  <a:srgbClr val="2B56AC"/>
                </a:solidFill>
                <a:latin typeface="Arial" charset="0"/>
              </a:rPr>
            </a:br>
            <a:endParaRPr lang="en-GB" sz="3200" b="1">
              <a:solidFill>
                <a:srgbClr val="2B56AC"/>
              </a:solidFill>
              <a:latin typeface="Arial" charset="0"/>
            </a:endParaRP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>
                <a:solidFill>
                  <a:srgbClr val="2B56AC"/>
                </a:solidFill>
                <a:latin typeface="Arial" charset="0"/>
              </a:rPr>
              <a:t> Monitor a Web Application?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1"/>
          <p:cNvGrpSpPr>
            <a:grpSpLocks/>
          </p:cNvGrpSpPr>
          <p:nvPr/>
        </p:nvGrpSpPr>
        <p:grpSpPr bwMode="auto">
          <a:xfrm>
            <a:off x="153987" y="76200"/>
            <a:ext cx="6627813" cy="684213"/>
            <a:chOff x="0" y="48"/>
            <a:chExt cx="4175" cy="431"/>
          </a:xfrm>
        </p:grpSpPr>
        <p:sp>
          <p:nvSpPr>
            <p:cNvPr id="9221" name="AutoShape 2"/>
            <p:cNvSpPr>
              <a:spLocks noChangeArrowheads="1"/>
            </p:cNvSpPr>
            <p:nvPr/>
          </p:nvSpPr>
          <p:spPr bwMode="auto">
            <a:xfrm>
              <a:off x="0" y="48"/>
              <a:ext cx="4175" cy="431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3"/>
            <p:cNvSpPr txBox="1">
              <a:spLocks noChangeArrowheads="1"/>
            </p:cNvSpPr>
            <p:nvPr/>
          </p:nvSpPr>
          <p:spPr bwMode="auto">
            <a:xfrm>
              <a:off x="0" y="48"/>
              <a:ext cx="4175" cy="29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2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r>
                <a:rPr lang="en-GB" b="1" dirty="0">
                  <a:solidFill>
                    <a:srgbClr val="FFFFFF"/>
                  </a:solidFill>
                  <a:latin typeface="Verdana" pitchFamily="32" charset="0"/>
                  <a:cs typeface="Lucida Sans Unicode" pitchFamily="32" charset="0"/>
                </a:rPr>
                <a:t>Applications Manager - </a:t>
              </a:r>
              <a:r>
                <a:rPr lang="en-GB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2" charset="0"/>
                  <a:cs typeface="Lucida Sans Unicode" pitchFamily="32" charset="0"/>
                </a:rPr>
                <a:t>The Solution</a:t>
              </a:r>
            </a:p>
          </p:txBody>
        </p:sp>
      </p:grp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517525" y="2335213"/>
            <a:ext cx="7940675" cy="4200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ts val="2775"/>
              </a:lnSpc>
              <a:spcBef>
                <a:spcPts val="1500"/>
              </a:spcBef>
              <a:buClr>
                <a:srgbClr val="EF7C13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  Monitors your Critical Business Applications:  </a:t>
            </a:r>
          </a:p>
          <a:p>
            <a:pPr eaLnBrk="1" hangingPunct="1">
              <a:lnSpc>
                <a:spcPts val="2775"/>
              </a:lnSpc>
              <a:spcBef>
                <a:spcPts val="15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 Servers</a:t>
            </a:r>
          </a:p>
          <a:p>
            <a:pPr eaLnBrk="1" hangingPunct="1">
              <a:lnSpc>
                <a:spcPts val="2775"/>
              </a:lnSpc>
              <a:spcBef>
                <a:spcPts val="15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 Application Servers</a:t>
            </a:r>
          </a:p>
          <a:p>
            <a:pPr eaLnBrk="1" hangingPunct="1">
              <a:lnSpc>
                <a:spcPts val="2775"/>
              </a:lnSpc>
              <a:spcBef>
                <a:spcPts val="15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 Databases</a:t>
            </a:r>
          </a:p>
          <a:p>
            <a:pPr eaLnBrk="1" hangingPunct="1">
              <a:lnSpc>
                <a:spcPts val="2775"/>
              </a:lnSpc>
              <a:spcBef>
                <a:spcPts val="15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 Middleware/Portal</a:t>
            </a:r>
          </a:p>
          <a:p>
            <a:pPr eaLnBrk="1" hangingPunct="1">
              <a:lnSpc>
                <a:spcPts val="2775"/>
              </a:lnSpc>
              <a:spcBef>
                <a:spcPts val="15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 Web Applications </a:t>
            </a:r>
          </a:p>
          <a:p>
            <a:pPr eaLnBrk="1" hangingPunct="1">
              <a:lnSpc>
                <a:spcPts val="2775"/>
              </a:lnSpc>
              <a:spcBef>
                <a:spcPts val="1500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 Custom Applications (focus of this presentation)‏</a:t>
            </a:r>
          </a:p>
          <a:p>
            <a:pPr eaLnBrk="1" hangingPunct="1">
              <a:lnSpc>
                <a:spcPts val="3325"/>
              </a:lnSpc>
              <a:spcBef>
                <a:spcPts val="600"/>
              </a:spcBef>
              <a:buClr>
                <a:srgbClr val="EF7C13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b="1">
              <a:solidFill>
                <a:srgbClr val="2B56AC"/>
              </a:solidFill>
              <a:latin typeface="Arial" charset="0"/>
              <a:cs typeface="Arial" charset="0"/>
            </a:endParaRPr>
          </a:p>
        </p:txBody>
      </p:sp>
      <p:sp>
        <p:nvSpPr>
          <p:cNvPr id="9220" name="AutoShape 5"/>
          <p:cNvSpPr>
            <a:spLocks noChangeArrowheads="1"/>
          </p:cNvSpPr>
          <p:nvPr/>
        </p:nvSpPr>
        <p:spPr bwMode="auto">
          <a:xfrm>
            <a:off x="457200" y="914400"/>
            <a:ext cx="7408863" cy="2289175"/>
          </a:xfrm>
          <a:prstGeom prst="roundRect">
            <a:avLst>
              <a:gd name="adj" fmla="val 347"/>
            </a:avLst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EF7C13"/>
              </a:buClr>
              <a:buFont typeface="Verdana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EF7C13"/>
                </a:solidFill>
                <a:latin typeface="Verdana" pitchFamily="34" charset="0"/>
              </a:rPr>
              <a:t>Integrated Monitoring Console for your </a:t>
            </a:r>
            <a:br>
              <a:rPr lang="en-GB" b="1">
                <a:solidFill>
                  <a:srgbClr val="EF7C13"/>
                </a:solidFill>
                <a:latin typeface="Verdana" pitchFamily="34" charset="0"/>
              </a:rPr>
            </a:br>
            <a:r>
              <a:rPr lang="en-GB" b="1">
                <a:solidFill>
                  <a:srgbClr val="EF7C13"/>
                </a:solidFill>
                <a:latin typeface="Verdana" pitchFamily="34" charset="0"/>
              </a:rPr>
              <a:t>whole IT Infrastructure</a:t>
            </a:r>
          </a:p>
          <a:p>
            <a:pPr eaLnBrk="1" hangingPunct="1">
              <a:lnSpc>
                <a:spcPct val="100000"/>
              </a:lnSpc>
              <a:buClr>
                <a:srgbClr val="EF7C13"/>
              </a:buClr>
              <a:buFont typeface="Verdana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b="1">
              <a:solidFill>
                <a:srgbClr val="EF7C13"/>
              </a:solidFill>
              <a:latin typeface="Verdana" pitchFamily="34" charset="0"/>
            </a:endParaRPr>
          </a:p>
          <a:p>
            <a:pPr eaLnBrk="1" hangingPunct="1">
              <a:lnSpc>
                <a:spcPct val="100000"/>
              </a:lnSpc>
              <a:buClr>
                <a:srgbClr val="EF7C13"/>
              </a:buClr>
              <a:buFont typeface="Verdana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b="1">
              <a:solidFill>
                <a:srgbClr val="EF7C13"/>
              </a:solidFill>
              <a:latin typeface="Verdana" pitchFamily="34" charset="0"/>
            </a:endParaRPr>
          </a:p>
          <a:p>
            <a:pPr eaLnBrk="1" hangingPunct="1">
              <a:lnSpc>
                <a:spcPct val="100000"/>
              </a:lnSpc>
              <a:buClr>
                <a:srgbClr val="EF7C13"/>
              </a:buClr>
              <a:buFont typeface="Verdana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EF7C13"/>
                </a:solidFill>
                <a:latin typeface="Verdana" pitchFamily="34" charset="0"/>
              </a:rPr>
              <a:t> </a:t>
            </a:r>
          </a:p>
          <a:p>
            <a:pPr eaLnBrk="1" hangingPunct="1">
              <a:lnSpc>
                <a:spcPct val="100000"/>
              </a:lnSpc>
              <a:buClr>
                <a:srgbClr val="EF7C13"/>
              </a:buClr>
              <a:buFont typeface="Verdana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b="1">
              <a:solidFill>
                <a:srgbClr val="EF7C13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"/>
          <p:cNvGrpSpPr>
            <a:grpSpLocks/>
          </p:cNvGrpSpPr>
          <p:nvPr/>
        </p:nvGrpSpPr>
        <p:grpSpPr bwMode="auto">
          <a:xfrm>
            <a:off x="76200" y="0"/>
            <a:ext cx="6323013" cy="684213"/>
            <a:chOff x="48" y="96"/>
            <a:chExt cx="3983" cy="431"/>
          </a:xfrm>
        </p:grpSpPr>
        <p:sp>
          <p:nvSpPr>
            <p:cNvPr id="10247" name="AutoShape 2"/>
            <p:cNvSpPr>
              <a:spLocks noChangeArrowheads="1"/>
            </p:cNvSpPr>
            <p:nvPr/>
          </p:nvSpPr>
          <p:spPr bwMode="auto">
            <a:xfrm>
              <a:off x="48" y="96"/>
              <a:ext cx="3983" cy="431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3"/>
            <p:cNvSpPr txBox="1">
              <a:spLocks noChangeArrowheads="1"/>
            </p:cNvSpPr>
            <p:nvPr/>
          </p:nvSpPr>
          <p:spPr bwMode="auto">
            <a:xfrm>
              <a:off x="48" y="96"/>
              <a:ext cx="3983" cy="3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2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2" charset="0"/>
                  <a:cs typeface="Lucida Sans Unicode" pitchFamily="32" charset="0"/>
                </a:rPr>
                <a:t>Primary Functions</a:t>
              </a:r>
            </a:p>
          </p:txBody>
        </p:sp>
      </p:grpSp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674688" y="1244600"/>
            <a:ext cx="2281237" cy="547688"/>
          </a:xfrm>
          <a:prstGeom prst="roundRect">
            <a:avLst>
              <a:gd name="adj" fmla="val 27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2B56AC"/>
              </a:buClr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>
                <a:solidFill>
                  <a:srgbClr val="2B56AC"/>
                </a:solidFill>
                <a:latin typeface="Arial" charset="0"/>
                <a:cs typeface="Arial" charset="0"/>
              </a:rPr>
              <a:t>Monitoring</a:t>
            </a:r>
          </a:p>
        </p:txBody>
      </p:sp>
      <p:sp>
        <p:nvSpPr>
          <p:cNvPr id="10244" name="AutoShape 5"/>
          <p:cNvSpPr>
            <a:spLocks noChangeArrowheads="1"/>
          </p:cNvSpPr>
          <p:nvPr/>
        </p:nvSpPr>
        <p:spPr bwMode="auto">
          <a:xfrm>
            <a:off x="2493963" y="2609850"/>
            <a:ext cx="1716087" cy="547688"/>
          </a:xfrm>
          <a:prstGeom prst="roundRect">
            <a:avLst>
              <a:gd name="adj" fmla="val 27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2B56AC"/>
              </a:buClr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>
                <a:solidFill>
                  <a:srgbClr val="2B56AC"/>
                </a:solidFill>
                <a:latin typeface="Arial" charset="0"/>
                <a:cs typeface="Arial" charset="0"/>
              </a:rPr>
              <a:t>Alerting</a:t>
            </a:r>
          </a:p>
        </p:txBody>
      </p:sp>
      <p:sp>
        <p:nvSpPr>
          <p:cNvPr id="10245" name="AutoShape 6"/>
          <p:cNvSpPr>
            <a:spLocks noChangeArrowheads="1"/>
          </p:cNvSpPr>
          <p:nvPr/>
        </p:nvSpPr>
        <p:spPr bwMode="auto">
          <a:xfrm>
            <a:off x="3800475" y="3998913"/>
            <a:ext cx="2100263" cy="547687"/>
          </a:xfrm>
          <a:prstGeom prst="roundRect">
            <a:avLst>
              <a:gd name="adj" fmla="val 27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2B56AC"/>
              </a:buClr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>
                <a:solidFill>
                  <a:srgbClr val="2B56AC"/>
                </a:solidFill>
                <a:latin typeface="Arial" charset="0"/>
                <a:cs typeface="Arial" charset="0"/>
              </a:rPr>
              <a:t>Reporting</a:t>
            </a:r>
          </a:p>
        </p:txBody>
      </p:sp>
      <p:sp>
        <p:nvSpPr>
          <p:cNvPr id="10246" name="AutoShape 7"/>
          <p:cNvSpPr>
            <a:spLocks noChangeArrowheads="1"/>
          </p:cNvSpPr>
          <p:nvPr/>
        </p:nvSpPr>
        <p:spPr bwMode="auto">
          <a:xfrm>
            <a:off x="5505450" y="5427663"/>
            <a:ext cx="3589338" cy="547687"/>
          </a:xfrm>
          <a:prstGeom prst="roundRect">
            <a:avLst>
              <a:gd name="adj" fmla="val 27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2B56AC"/>
              </a:buClr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>
                <a:solidFill>
                  <a:srgbClr val="2B56AC"/>
                </a:solidFill>
                <a:latin typeface="Arial" charset="0"/>
                <a:cs typeface="Arial" charset="0"/>
              </a:rPr>
              <a:t>SLA Management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066800"/>
            <a:ext cx="81534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1267" name="AutoShape 2"/>
          <p:cNvSpPr>
            <a:spLocks noChangeArrowheads="1"/>
          </p:cNvSpPr>
          <p:nvPr/>
        </p:nvSpPr>
        <p:spPr bwMode="auto">
          <a:xfrm>
            <a:off x="2033588" y="6153150"/>
            <a:ext cx="5597525" cy="320675"/>
          </a:xfrm>
          <a:prstGeom prst="roundRect">
            <a:avLst>
              <a:gd name="adj" fmla="val 27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2B56AC"/>
              </a:buClr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b="1">
                <a:solidFill>
                  <a:srgbClr val="2B56AC"/>
                </a:solidFill>
                <a:latin typeface="Arial" charset="0"/>
                <a:cs typeface="Arial" charset="0"/>
              </a:rPr>
              <a:t>Agentless Monitoring of a heterogeneous infrastructure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1600200" y="3200400"/>
            <a:ext cx="8001000" cy="1339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280988" indent="-280988" eaLnBrk="1" hangingPunct="1">
              <a:lnSpc>
                <a:spcPct val="100000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sz="3200" b="1">
                <a:solidFill>
                  <a:srgbClr val="2B56AC"/>
                </a:solidFill>
                <a:latin typeface="Arial" charset="0"/>
                <a:cs typeface="Arial" charset="0"/>
              </a:rPr>
              <a:t>Custom Application Monitoring</a:t>
            </a:r>
          </a:p>
          <a:p>
            <a:pPr marL="280988" indent="-280988" eaLnBrk="1" hangingPunct="1">
              <a:lnSpc>
                <a:spcPct val="120000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endParaRPr lang="en-GB" sz="3200" b="1">
              <a:solidFill>
                <a:srgbClr val="2B56AC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1"/>
          <p:cNvGrpSpPr>
            <a:grpSpLocks/>
          </p:cNvGrpSpPr>
          <p:nvPr/>
        </p:nvGrpSpPr>
        <p:grpSpPr bwMode="auto">
          <a:xfrm>
            <a:off x="152399" y="76200"/>
            <a:ext cx="7772401" cy="685801"/>
            <a:chOff x="0" y="48"/>
            <a:chExt cx="4896" cy="432"/>
          </a:xfrm>
        </p:grpSpPr>
        <p:sp>
          <p:nvSpPr>
            <p:cNvPr id="13318" name="AutoShape 2"/>
            <p:cNvSpPr>
              <a:spLocks noChangeArrowheads="1"/>
            </p:cNvSpPr>
            <p:nvPr/>
          </p:nvSpPr>
          <p:spPr bwMode="auto">
            <a:xfrm>
              <a:off x="0" y="48"/>
              <a:ext cx="4896" cy="432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9" name="Text Box 3"/>
            <p:cNvSpPr txBox="1">
              <a:spLocks noChangeArrowheads="1"/>
            </p:cNvSpPr>
            <p:nvPr/>
          </p:nvSpPr>
          <p:spPr bwMode="auto">
            <a:xfrm>
              <a:off x="0" y="48"/>
              <a:ext cx="4896" cy="3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700" b="1" dirty="0">
                  <a:solidFill>
                    <a:srgbClr val="FFFFFF"/>
                  </a:solidFill>
                  <a:latin typeface="Verdana" pitchFamily="34" charset="0"/>
                </a:rPr>
                <a:t>Integrate In-House Scripts</a:t>
              </a:r>
            </a:p>
          </p:txBody>
        </p:sp>
      </p:grp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696913" y="1398588"/>
            <a:ext cx="8001000" cy="3848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455613" y="1169988"/>
            <a:ext cx="8231187" cy="3654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sz="2200" b="1">
                <a:solidFill>
                  <a:srgbClr val="2B56AC"/>
                </a:solidFill>
                <a:latin typeface="Arial" charset="0"/>
                <a:cs typeface="Arial" charset="0"/>
              </a:rPr>
              <a:t>Pull data out of applications, databases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sz="2200" b="1">
                <a:solidFill>
                  <a:srgbClr val="2B56AC"/>
                </a:solidFill>
                <a:latin typeface="Arial" charset="0"/>
                <a:cs typeface="Arial" charset="0"/>
              </a:rPr>
              <a:t>Execute command line tool within scripts &amp; read output file &amp; report on data</a:t>
            </a:r>
          </a:p>
          <a:p>
            <a:pPr marL="280988" indent="-280988" eaLnBrk="1" hangingPunct="1">
              <a:lnSpc>
                <a:spcPts val="2563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Monitor specific statistics in legacy applications</a:t>
            </a:r>
          </a:p>
          <a:p>
            <a:pPr marL="280988" indent="-280988" eaLnBrk="1" hangingPunct="1">
              <a:lnSpc>
                <a:spcPct val="120000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Configure alarms, view reports, graphs</a:t>
            </a:r>
          </a:p>
          <a:p>
            <a:pPr marL="280988" indent="-280988" eaLnBrk="1" hangingPunct="1">
              <a:lnSpc>
                <a:spcPct val="120000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Char char=""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2B56AC"/>
                </a:solidFill>
                <a:latin typeface="Arial" charset="0"/>
                <a:cs typeface="Arial" charset="0"/>
              </a:rPr>
              <a:t>Support for Scripts in Local and Remote Hosts </a:t>
            </a:r>
          </a:p>
          <a:p>
            <a:pPr marL="280988" indent="-280988" eaLnBrk="1" hangingPunct="1">
              <a:lnSpc>
                <a:spcPct val="120000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endParaRPr lang="en-GB" b="1">
              <a:solidFill>
                <a:srgbClr val="2B56AC"/>
              </a:solidFill>
              <a:latin typeface="Arial" charset="0"/>
              <a:cs typeface="Arial" charset="0"/>
            </a:endParaRP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433388" y="4813300"/>
            <a:ext cx="8074025" cy="1095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280988" indent="-280988" eaLnBrk="1" hangingPunct="1">
              <a:lnSpc>
                <a:spcPct val="93000"/>
              </a:lnSpc>
              <a:spcBef>
                <a:spcPts val="1375"/>
              </a:spcBef>
              <a:buClr>
                <a:srgbClr val="EF7C13"/>
              </a:buClr>
              <a:buFont typeface="Wingdings" pitchFamily="2" charset="2"/>
              <a:buNone/>
              <a:tabLst>
                <a:tab pos="280988" algn="l"/>
                <a:tab pos="738188" algn="l"/>
                <a:tab pos="1195388" algn="l"/>
                <a:tab pos="1652588" algn="l"/>
                <a:tab pos="2109788" algn="l"/>
                <a:tab pos="2566988" algn="l"/>
                <a:tab pos="3024188" algn="l"/>
                <a:tab pos="3481388" algn="l"/>
                <a:tab pos="3938588" algn="l"/>
                <a:tab pos="4395788" algn="l"/>
                <a:tab pos="4852988" algn="l"/>
                <a:tab pos="5310188" algn="l"/>
                <a:tab pos="5767388" algn="l"/>
                <a:tab pos="6224588" algn="l"/>
                <a:tab pos="6681788" algn="l"/>
                <a:tab pos="7138988" algn="l"/>
                <a:tab pos="7596188" algn="l"/>
                <a:tab pos="8053388" algn="l"/>
                <a:tab pos="8510588" algn="l"/>
                <a:tab pos="8967788" algn="l"/>
                <a:tab pos="9424988" algn="l"/>
              </a:tabLst>
            </a:pPr>
            <a:r>
              <a:rPr lang="en-GB" b="1">
                <a:solidFill>
                  <a:srgbClr val="FF6633"/>
                </a:solidFill>
                <a:latin typeface="Arial" charset="0"/>
                <a:cs typeface="Arial" charset="0"/>
              </a:rPr>
              <a:t>   Technical Detail: </a:t>
            </a:r>
            <a:r>
              <a:rPr lang="en-GB" sz="2200" b="1">
                <a:solidFill>
                  <a:srgbClr val="2B56AC"/>
                </a:solidFill>
                <a:latin typeface="Arial" charset="0"/>
                <a:cs typeface="Arial" charset="0"/>
              </a:rPr>
              <a:t>Flexibility to execute any Linux shell scripts or Windows batch  files and parse the output data. Support for key=value format data and tabular data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143000"/>
            <a:ext cx="8229600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pSp>
        <p:nvGrpSpPr>
          <p:cNvPr id="14339" name="Group 2"/>
          <p:cNvGrpSpPr>
            <a:grpSpLocks/>
          </p:cNvGrpSpPr>
          <p:nvPr/>
        </p:nvGrpSpPr>
        <p:grpSpPr bwMode="auto">
          <a:xfrm>
            <a:off x="215900" y="76200"/>
            <a:ext cx="7772401" cy="685801"/>
            <a:chOff x="136" y="48"/>
            <a:chExt cx="4896" cy="432"/>
          </a:xfrm>
        </p:grpSpPr>
        <p:sp>
          <p:nvSpPr>
            <p:cNvPr id="14340" name="AutoShape 3"/>
            <p:cNvSpPr>
              <a:spLocks noChangeArrowheads="1"/>
            </p:cNvSpPr>
            <p:nvPr/>
          </p:nvSpPr>
          <p:spPr bwMode="auto">
            <a:xfrm>
              <a:off x="136" y="48"/>
              <a:ext cx="4896" cy="432"/>
            </a:xfrm>
            <a:prstGeom prst="roundRect">
              <a:avLst>
                <a:gd name="adj" fmla="val 2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1" name="Text Box 4"/>
            <p:cNvSpPr txBox="1">
              <a:spLocks noChangeArrowheads="1"/>
            </p:cNvSpPr>
            <p:nvPr/>
          </p:nvSpPr>
          <p:spPr bwMode="auto">
            <a:xfrm>
              <a:off x="136" y="48"/>
              <a:ext cx="4896" cy="3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eaLnBrk="1" hangingPunct="1">
                <a:lnSpc>
                  <a:spcPct val="100000"/>
                </a:lnSpc>
                <a:buClr>
                  <a:srgbClr val="FFFFFF"/>
                </a:buClr>
                <a:buFont typeface="Verdana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700" b="1" dirty="0">
                  <a:solidFill>
                    <a:srgbClr val="FFFFFF"/>
                  </a:solidFill>
                  <a:latin typeface="Verdana" pitchFamily="34" charset="0"/>
                </a:rPr>
                <a:t>Sample Screenshot 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nageEng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ManageEngine</Template>
  <TotalTime>39</TotalTime>
  <Words>721</Words>
  <PresentationFormat>On-screen Show (4:3)</PresentationFormat>
  <Paragraphs>133</Paragraphs>
  <Slides>22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Times New Roman</vt:lpstr>
      <vt:lpstr>Lucida Sans Unicode</vt:lpstr>
      <vt:lpstr>Calibri</vt:lpstr>
      <vt:lpstr>Arial</vt:lpstr>
      <vt:lpstr>Verdana</vt:lpstr>
      <vt:lpstr>Wingdings</vt:lpstr>
      <vt:lpstr>ManageEngine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Arun</cp:lastModifiedBy>
  <cp:revision>8</cp:revision>
  <dcterms:modified xsi:type="dcterms:W3CDTF">2011-03-18T14:03:34Z</dcterms:modified>
</cp:coreProperties>
</file>