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Default Extension="vml" ContentType="application/vnd.openxmlformats-officedocument.vmlDrawing"/>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92" r:id="rId1"/>
  </p:sldMasterIdLst>
  <p:notesMasterIdLst>
    <p:notesMasterId r:id="rId23"/>
  </p:notesMasterIdLst>
  <p:sldIdLst>
    <p:sldId id="256" r:id="rId2"/>
    <p:sldId id="257" r:id="rId3"/>
    <p:sldId id="258" r:id="rId4"/>
    <p:sldId id="259" r:id="rId5"/>
    <p:sldId id="260" r:id="rId6"/>
    <p:sldId id="261" r:id="rId7"/>
    <p:sldId id="262" r:id="rId8"/>
    <p:sldId id="263" r:id="rId9"/>
    <p:sldId id="267" r:id="rId10"/>
    <p:sldId id="275" r:id="rId11"/>
    <p:sldId id="280" r:id="rId12"/>
    <p:sldId id="265" r:id="rId13"/>
    <p:sldId id="264" r:id="rId14"/>
    <p:sldId id="277" r:id="rId15"/>
    <p:sldId id="278" r:id="rId16"/>
    <p:sldId id="279" r:id="rId17"/>
    <p:sldId id="276" r:id="rId18"/>
    <p:sldId id="269" r:id="rId19"/>
    <p:sldId id="271" r:id="rId20"/>
    <p:sldId id="273" r:id="rId21"/>
    <p:sldId id="274" r:id="rId22"/>
  </p:sldIdLst>
  <p:sldSz cx="9144000" cy="6858000" type="screen4x3"/>
  <p:notesSz cx="6858000" cy="9144000"/>
  <p:defaultTextStyle>
    <a:defPPr>
      <a:defRPr lang="en-GB"/>
    </a:defPPr>
    <a:lvl1pPr algn="l" defTabSz="457200" rtl="0" eaLnBrk="0" fontAlgn="base" hangingPunct="0">
      <a:lnSpc>
        <a:spcPct val="70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1pPr>
    <a:lvl2pPr marL="457200" algn="l" defTabSz="457200" rtl="0" eaLnBrk="0" fontAlgn="base" hangingPunct="0">
      <a:lnSpc>
        <a:spcPct val="70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2pPr>
    <a:lvl3pPr marL="914400" algn="l" defTabSz="457200" rtl="0" eaLnBrk="0" fontAlgn="base" hangingPunct="0">
      <a:lnSpc>
        <a:spcPct val="70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3pPr>
    <a:lvl4pPr marL="1371600" algn="l" defTabSz="457200" rtl="0" eaLnBrk="0" fontAlgn="base" hangingPunct="0">
      <a:lnSpc>
        <a:spcPct val="70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4pPr>
    <a:lvl5pPr marL="1828800" algn="l" defTabSz="457200" rtl="0" eaLnBrk="0" fontAlgn="base" hangingPunct="0">
      <a:lnSpc>
        <a:spcPct val="70000"/>
      </a:lnSpc>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5pPr>
    <a:lvl6pPr marL="2286000" algn="l" defTabSz="914400" rtl="0" eaLnBrk="1" latinLnBrk="0" hangingPunct="1">
      <a:defRPr sz="2400" kern="1200">
        <a:solidFill>
          <a:schemeClr val="bg1"/>
        </a:solidFill>
        <a:latin typeface="Times New Roman" pitchFamily="18" charset="0"/>
        <a:ea typeface="MS Gothic" pitchFamily="49" charset="-128"/>
        <a:cs typeface="+mn-cs"/>
      </a:defRPr>
    </a:lvl6pPr>
    <a:lvl7pPr marL="2743200" algn="l" defTabSz="914400" rtl="0" eaLnBrk="1" latinLnBrk="0" hangingPunct="1">
      <a:defRPr sz="2400" kern="1200">
        <a:solidFill>
          <a:schemeClr val="bg1"/>
        </a:solidFill>
        <a:latin typeface="Times New Roman" pitchFamily="18" charset="0"/>
        <a:ea typeface="MS Gothic" pitchFamily="49" charset="-128"/>
        <a:cs typeface="+mn-cs"/>
      </a:defRPr>
    </a:lvl7pPr>
    <a:lvl8pPr marL="3200400" algn="l" defTabSz="914400" rtl="0" eaLnBrk="1" latinLnBrk="0" hangingPunct="1">
      <a:defRPr sz="2400" kern="1200">
        <a:solidFill>
          <a:schemeClr val="bg1"/>
        </a:solidFill>
        <a:latin typeface="Times New Roman" pitchFamily="18" charset="0"/>
        <a:ea typeface="MS Gothic" pitchFamily="49" charset="-128"/>
        <a:cs typeface="+mn-cs"/>
      </a:defRPr>
    </a:lvl8pPr>
    <a:lvl9pPr marL="3657600" algn="l" defTabSz="914400" rtl="0" eaLnBrk="1" latinLnBrk="0" hangingPunct="1">
      <a:defRPr sz="2400" kern="1200">
        <a:solidFill>
          <a:schemeClr val="bg1"/>
        </a:solidFill>
        <a:latin typeface="Times New Roman" pitchFamily="18" charset="0"/>
        <a:ea typeface="MS Gothic" pitchFamily="4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DE8B1C"/>
    <a:srgbClr val="FAA700"/>
    <a:srgbClr val="E7A73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9327" autoAdjust="0"/>
  </p:normalViewPr>
  <p:slideViewPr>
    <p:cSldViewPr>
      <p:cViewPr>
        <p:scale>
          <a:sx n="70" d="100"/>
          <a:sy n="70" d="100"/>
        </p:scale>
        <p:origin x="-1080" y="-19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6471DC-E763-41CA-A991-36BDD70FB3A6}" type="doc">
      <dgm:prSet loTypeId="urn:microsoft.com/office/officeart/2005/8/layout/radial4" loCatId="relationship" qsTypeId="urn:microsoft.com/office/officeart/2005/8/quickstyle/simple5" qsCatId="simple" csTypeId="urn:microsoft.com/office/officeart/2005/8/colors/accent0_1" csCatId="mainScheme" phldr="1"/>
      <dgm:spPr/>
      <dgm:t>
        <a:bodyPr/>
        <a:lstStyle/>
        <a:p>
          <a:endParaRPr lang="en-US"/>
        </a:p>
      </dgm:t>
    </dgm:pt>
    <dgm:pt modelId="{9500158A-7F1B-4B04-A28C-A340E46BE6BA}">
      <dgm:prSet phldrT="[Text]" custT="1"/>
      <dgm:spPr>
        <a:gradFill rotWithShape="0">
          <a:gsLst>
            <a:gs pos="0">
              <a:srgbClr val="92D050"/>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gradFill>
      </dgm:spPr>
      <dgm:t>
        <a:bodyPr/>
        <a:lstStyle/>
        <a:p>
          <a:r>
            <a:rPr lang="en-US" sz="1800" dirty="0" smtClean="0"/>
            <a:t>Monitor</a:t>
          </a:r>
          <a:endParaRPr lang="en-US" sz="1800" dirty="0"/>
        </a:p>
      </dgm:t>
    </dgm:pt>
    <dgm:pt modelId="{CCA855AD-ECC5-43B5-B895-F4FBB396E39A}" type="parTrans" cxnId="{8AF7A25A-0EF9-4CC4-A250-6E08E0A86E68}">
      <dgm:prSet/>
      <dgm:spPr/>
      <dgm:t>
        <a:bodyPr/>
        <a:lstStyle/>
        <a:p>
          <a:endParaRPr lang="en-US"/>
        </a:p>
      </dgm:t>
    </dgm:pt>
    <dgm:pt modelId="{DDE89033-F395-4BF9-9F43-48B739A56C34}" type="sibTrans" cxnId="{8AF7A25A-0EF9-4CC4-A250-6E08E0A86E68}">
      <dgm:prSet/>
      <dgm:spPr/>
      <dgm:t>
        <a:bodyPr/>
        <a:lstStyle/>
        <a:p>
          <a:endParaRPr lang="en-US"/>
        </a:p>
      </dgm:t>
    </dgm:pt>
    <dgm:pt modelId="{0D86153C-11C8-4416-ADD8-57BB690AF2A0}">
      <dgm:prSet phldrT="[Text]" custT="1"/>
      <dgm:spPr>
        <a:gradFill rotWithShape="0">
          <a:gsLst>
            <a:gs pos="0">
              <a:srgbClr val="FAA700"/>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gradFill>
      </dgm:spPr>
      <dgm:t>
        <a:bodyPr/>
        <a:lstStyle/>
        <a:p>
          <a:r>
            <a:rPr lang="en-US" sz="1800" dirty="0" smtClean="0"/>
            <a:t>SNMP, Trap Listeners</a:t>
          </a:r>
        </a:p>
      </dgm:t>
    </dgm:pt>
    <dgm:pt modelId="{7BE0A8DD-4F0A-405B-99E2-A4C3DE3152CC}" type="parTrans" cxnId="{37AB8827-BE90-46AF-AA6D-609D62F448CC}">
      <dgm:prSet/>
      <dgm:spPr/>
      <dgm:t>
        <a:bodyPr/>
        <a:lstStyle/>
        <a:p>
          <a:endParaRPr lang="en-US"/>
        </a:p>
      </dgm:t>
    </dgm:pt>
    <dgm:pt modelId="{5345759D-9212-4495-A357-FC210681059A}" type="sibTrans" cxnId="{37AB8827-BE90-46AF-AA6D-609D62F448CC}">
      <dgm:prSet/>
      <dgm:spPr/>
      <dgm:t>
        <a:bodyPr/>
        <a:lstStyle/>
        <a:p>
          <a:endParaRPr lang="en-US"/>
        </a:p>
      </dgm:t>
    </dgm:pt>
    <dgm:pt modelId="{AF49BFC7-986B-4E1E-9F40-B27800E5D7AE}">
      <dgm:prSet phldrT="[Text]" custT="1"/>
      <dgm:spPr>
        <a:gradFill rotWithShape="0">
          <a:gsLst>
            <a:gs pos="0">
              <a:schemeClr val="accent5"/>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gradFill>
      </dgm:spPr>
      <dgm:t>
        <a:bodyPr/>
        <a:lstStyle/>
        <a:p>
          <a:r>
            <a:rPr lang="en-US" sz="1800" dirty="0" smtClean="0"/>
            <a:t>JMX(Java Management Extensions), </a:t>
          </a:r>
          <a:r>
            <a:rPr lang="en-US" sz="1800" dirty="0" err="1" smtClean="0"/>
            <a:t>MBean</a:t>
          </a:r>
          <a:r>
            <a:rPr lang="en-US" sz="1800" dirty="0" smtClean="0"/>
            <a:t> Notifications</a:t>
          </a:r>
          <a:endParaRPr lang="en-US" sz="1800" dirty="0"/>
        </a:p>
      </dgm:t>
    </dgm:pt>
    <dgm:pt modelId="{E5186E5D-34F9-4DB2-8115-90702AEE3434}" type="parTrans" cxnId="{144A0488-A167-47CF-81A2-AD894DD6527B}">
      <dgm:prSet/>
      <dgm:spPr/>
      <dgm:t>
        <a:bodyPr/>
        <a:lstStyle/>
        <a:p>
          <a:endParaRPr lang="en-US"/>
        </a:p>
      </dgm:t>
    </dgm:pt>
    <dgm:pt modelId="{4D468D0D-BA79-43D5-BA5F-2845F79C357D}" type="sibTrans" cxnId="{144A0488-A167-47CF-81A2-AD894DD6527B}">
      <dgm:prSet/>
      <dgm:spPr/>
      <dgm:t>
        <a:bodyPr/>
        <a:lstStyle/>
        <a:p>
          <a:endParaRPr lang="en-US"/>
        </a:p>
      </dgm:t>
    </dgm:pt>
    <dgm:pt modelId="{AA945BAF-6208-4C10-96C9-245098CBB94E}">
      <dgm:prSet phldrT="[Text]" custT="1"/>
      <dgm:spPr>
        <a:gradFill rotWithShape="0">
          <a:gsLst>
            <a:gs pos="0">
              <a:srgbClr val="00B050"/>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gradFill>
      </dgm:spPr>
      <dgm:t>
        <a:bodyPr/>
        <a:lstStyle/>
        <a:p>
          <a:r>
            <a:rPr lang="en-US" sz="1800" dirty="0" smtClean="0"/>
            <a:t>Custom Monitoring (Java, Perl, .NET)</a:t>
          </a:r>
        </a:p>
      </dgm:t>
    </dgm:pt>
    <dgm:pt modelId="{746D05B6-68E7-4A0D-B390-BAD564FAE154}" type="parTrans" cxnId="{21BCA039-5235-4136-9481-47D32952F338}">
      <dgm:prSet/>
      <dgm:spPr/>
      <dgm:t>
        <a:bodyPr/>
        <a:lstStyle/>
        <a:p>
          <a:endParaRPr lang="en-US"/>
        </a:p>
      </dgm:t>
    </dgm:pt>
    <dgm:pt modelId="{A11F0126-D3C9-49E4-97EF-BB5D7D9903C6}" type="sibTrans" cxnId="{21BCA039-5235-4136-9481-47D32952F338}">
      <dgm:prSet/>
      <dgm:spPr/>
      <dgm:t>
        <a:bodyPr/>
        <a:lstStyle/>
        <a:p>
          <a:endParaRPr lang="en-US"/>
        </a:p>
      </dgm:t>
    </dgm:pt>
    <dgm:pt modelId="{78666FCE-8339-442E-B92E-1EF633851A9F}">
      <dgm:prSet phldrT="[Text]" custT="1"/>
      <dgm:spPr>
        <a:gradFill rotWithShape="0">
          <a:gsLst>
            <a:gs pos="0">
              <a:srgbClr val="00B0F0"/>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gradFill>
      </dgm:spPr>
      <dgm:t>
        <a:bodyPr/>
        <a:lstStyle/>
        <a:p>
          <a:r>
            <a:rPr lang="en-US" sz="1800" dirty="0" smtClean="0"/>
            <a:t>Windows WMI</a:t>
          </a:r>
        </a:p>
      </dgm:t>
    </dgm:pt>
    <dgm:pt modelId="{F3FF9769-0C5A-4F26-9D75-AD7836801B9B}" type="parTrans" cxnId="{62AADAD5-6C5E-40A2-81F5-99298DE0DDE4}">
      <dgm:prSet/>
      <dgm:spPr/>
      <dgm:t>
        <a:bodyPr/>
        <a:lstStyle/>
        <a:p>
          <a:endParaRPr lang="en-US"/>
        </a:p>
      </dgm:t>
    </dgm:pt>
    <dgm:pt modelId="{703743C2-A305-44B7-A3FD-43CD0CC6A057}" type="sibTrans" cxnId="{62AADAD5-6C5E-40A2-81F5-99298DE0DDE4}">
      <dgm:prSet/>
      <dgm:spPr/>
      <dgm:t>
        <a:bodyPr/>
        <a:lstStyle/>
        <a:p>
          <a:endParaRPr lang="en-US"/>
        </a:p>
      </dgm:t>
    </dgm:pt>
    <dgm:pt modelId="{3281A566-1521-4DA7-BAC3-4F238E75EA1B}">
      <dgm:prSet phldrT="[Text]" custT="1"/>
      <dgm:spPr>
        <a:gradFill rotWithShape="0">
          <a:gsLst>
            <a:gs pos="0">
              <a:srgbClr val="7030A0"/>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gradFill>
      </dgm:spPr>
      <dgm:t>
        <a:bodyPr/>
        <a:lstStyle/>
        <a:p>
          <a:r>
            <a:rPr lang="en-US" sz="1800" dirty="0" smtClean="0"/>
            <a:t>Web Apps (URL Sequences)</a:t>
          </a:r>
        </a:p>
      </dgm:t>
    </dgm:pt>
    <dgm:pt modelId="{2A8304DC-BFAD-41C0-96AC-A9722AECAFE9}" type="parTrans" cxnId="{4B435ADA-9F2D-4215-9B92-2626BE7D2CC4}">
      <dgm:prSet/>
      <dgm:spPr/>
      <dgm:t>
        <a:bodyPr/>
        <a:lstStyle/>
        <a:p>
          <a:endParaRPr lang="en-US"/>
        </a:p>
      </dgm:t>
    </dgm:pt>
    <dgm:pt modelId="{729AAB04-E356-4431-8EA7-EB8D6E04E93B}" type="sibTrans" cxnId="{4B435ADA-9F2D-4215-9B92-2626BE7D2CC4}">
      <dgm:prSet/>
      <dgm:spPr/>
      <dgm:t>
        <a:bodyPr/>
        <a:lstStyle/>
        <a:p>
          <a:endParaRPr lang="en-US"/>
        </a:p>
      </dgm:t>
    </dgm:pt>
    <dgm:pt modelId="{198E916A-5659-49EF-B684-19D686B3DB49}" type="pres">
      <dgm:prSet presAssocID="{D86471DC-E763-41CA-A991-36BDD70FB3A6}" presName="cycle" presStyleCnt="0">
        <dgm:presLayoutVars>
          <dgm:chMax val="1"/>
          <dgm:dir/>
          <dgm:animLvl val="ctr"/>
          <dgm:resizeHandles val="exact"/>
        </dgm:presLayoutVars>
      </dgm:prSet>
      <dgm:spPr/>
      <dgm:t>
        <a:bodyPr/>
        <a:lstStyle/>
        <a:p>
          <a:endParaRPr lang="en-US"/>
        </a:p>
      </dgm:t>
    </dgm:pt>
    <dgm:pt modelId="{A66B938F-9C13-4D65-85E0-04BD26F5178C}" type="pres">
      <dgm:prSet presAssocID="{9500158A-7F1B-4B04-A28C-A340E46BE6BA}" presName="centerShape" presStyleLbl="node0" presStyleIdx="0" presStyleCnt="1"/>
      <dgm:spPr/>
      <dgm:t>
        <a:bodyPr/>
        <a:lstStyle/>
        <a:p>
          <a:endParaRPr lang="en-US"/>
        </a:p>
      </dgm:t>
    </dgm:pt>
    <dgm:pt modelId="{7E9BA95D-F968-493D-9D8F-6118A1FC51EC}" type="pres">
      <dgm:prSet presAssocID="{E5186E5D-34F9-4DB2-8115-90702AEE3434}" presName="parTrans" presStyleLbl="bgSibTrans2D1" presStyleIdx="0" presStyleCnt="5"/>
      <dgm:spPr/>
      <dgm:t>
        <a:bodyPr/>
        <a:lstStyle/>
        <a:p>
          <a:endParaRPr lang="en-US"/>
        </a:p>
      </dgm:t>
    </dgm:pt>
    <dgm:pt modelId="{4BE310A7-6D28-4A25-88F2-7A30EAEA4DC9}" type="pres">
      <dgm:prSet presAssocID="{AF49BFC7-986B-4E1E-9F40-B27800E5D7AE}" presName="node" presStyleLbl="node1" presStyleIdx="0" presStyleCnt="5">
        <dgm:presLayoutVars>
          <dgm:bulletEnabled val="1"/>
        </dgm:presLayoutVars>
      </dgm:prSet>
      <dgm:spPr/>
      <dgm:t>
        <a:bodyPr/>
        <a:lstStyle/>
        <a:p>
          <a:endParaRPr lang="en-US"/>
        </a:p>
      </dgm:t>
    </dgm:pt>
    <dgm:pt modelId="{F69D3006-F417-457F-AC37-6DD5B2F828C4}" type="pres">
      <dgm:prSet presAssocID="{7BE0A8DD-4F0A-405B-99E2-A4C3DE3152CC}" presName="parTrans" presStyleLbl="bgSibTrans2D1" presStyleIdx="1" presStyleCnt="5"/>
      <dgm:spPr/>
      <dgm:t>
        <a:bodyPr/>
        <a:lstStyle/>
        <a:p>
          <a:endParaRPr lang="en-US"/>
        </a:p>
      </dgm:t>
    </dgm:pt>
    <dgm:pt modelId="{B4388D41-23A0-4931-830A-EACEC545B4EC}" type="pres">
      <dgm:prSet presAssocID="{0D86153C-11C8-4416-ADD8-57BB690AF2A0}" presName="node" presStyleLbl="node1" presStyleIdx="1" presStyleCnt="5">
        <dgm:presLayoutVars>
          <dgm:bulletEnabled val="1"/>
        </dgm:presLayoutVars>
      </dgm:prSet>
      <dgm:spPr/>
      <dgm:t>
        <a:bodyPr/>
        <a:lstStyle/>
        <a:p>
          <a:endParaRPr lang="en-US"/>
        </a:p>
      </dgm:t>
    </dgm:pt>
    <dgm:pt modelId="{C0B4D948-17C5-4169-A707-2B5F3FC94680}" type="pres">
      <dgm:prSet presAssocID="{F3FF9769-0C5A-4F26-9D75-AD7836801B9B}" presName="parTrans" presStyleLbl="bgSibTrans2D1" presStyleIdx="2" presStyleCnt="5"/>
      <dgm:spPr/>
      <dgm:t>
        <a:bodyPr/>
        <a:lstStyle/>
        <a:p>
          <a:endParaRPr lang="en-US"/>
        </a:p>
      </dgm:t>
    </dgm:pt>
    <dgm:pt modelId="{27922461-7E8B-4A85-B051-3A80EF55C87F}" type="pres">
      <dgm:prSet presAssocID="{78666FCE-8339-442E-B92E-1EF633851A9F}" presName="node" presStyleLbl="node1" presStyleIdx="2" presStyleCnt="5">
        <dgm:presLayoutVars>
          <dgm:bulletEnabled val="1"/>
        </dgm:presLayoutVars>
      </dgm:prSet>
      <dgm:spPr/>
      <dgm:t>
        <a:bodyPr/>
        <a:lstStyle/>
        <a:p>
          <a:endParaRPr lang="en-US"/>
        </a:p>
      </dgm:t>
    </dgm:pt>
    <dgm:pt modelId="{7A6C37F9-2AC9-4E09-8F8A-124B3C9CB53B}" type="pres">
      <dgm:prSet presAssocID="{746D05B6-68E7-4A0D-B390-BAD564FAE154}" presName="parTrans" presStyleLbl="bgSibTrans2D1" presStyleIdx="3" presStyleCnt="5"/>
      <dgm:spPr/>
      <dgm:t>
        <a:bodyPr/>
        <a:lstStyle/>
        <a:p>
          <a:endParaRPr lang="en-US"/>
        </a:p>
      </dgm:t>
    </dgm:pt>
    <dgm:pt modelId="{B83A628F-9757-4571-A51A-82A05A9CBCB5}" type="pres">
      <dgm:prSet presAssocID="{AA945BAF-6208-4C10-96C9-245098CBB94E}" presName="node" presStyleLbl="node1" presStyleIdx="3" presStyleCnt="5">
        <dgm:presLayoutVars>
          <dgm:bulletEnabled val="1"/>
        </dgm:presLayoutVars>
      </dgm:prSet>
      <dgm:spPr/>
      <dgm:t>
        <a:bodyPr/>
        <a:lstStyle/>
        <a:p>
          <a:endParaRPr lang="en-US"/>
        </a:p>
      </dgm:t>
    </dgm:pt>
    <dgm:pt modelId="{DA229E3E-03D4-42F0-9F22-5BFFF3551EBF}" type="pres">
      <dgm:prSet presAssocID="{2A8304DC-BFAD-41C0-96AC-A9722AECAFE9}" presName="parTrans" presStyleLbl="bgSibTrans2D1" presStyleIdx="4" presStyleCnt="5"/>
      <dgm:spPr/>
      <dgm:t>
        <a:bodyPr/>
        <a:lstStyle/>
        <a:p>
          <a:endParaRPr lang="en-US"/>
        </a:p>
      </dgm:t>
    </dgm:pt>
    <dgm:pt modelId="{EC620421-3066-495E-A9B3-6E9CD0EDD1AF}" type="pres">
      <dgm:prSet presAssocID="{3281A566-1521-4DA7-BAC3-4F238E75EA1B}" presName="node" presStyleLbl="node1" presStyleIdx="4" presStyleCnt="5">
        <dgm:presLayoutVars>
          <dgm:bulletEnabled val="1"/>
        </dgm:presLayoutVars>
      </dgm:prSet>
      <dgm:spPr/>
      <dgm:t>
        <a:bodyPr/>
        <a:lstStyle/>
        <a:p>
          <a:endParaRPr lang="en-US"/>
        </a:p>
      </dgm:t>
    </dgm:pt>
  </dgm:ptLst>
  <dgm:cxnLst>
    <dgm:cxn modelId="{39CFE92B-DCED-4B6F-90BA-515AB527B1E2}" type="presOf" srcId="{746D05B6-68E7-4A0D-B390-BAD564FAE154}" destId="{7A6C37F9-2AC9-4E09-8F8A-124B3C9CB53B}" srcOrd="0" destOrd="0" presId="urn:microsoft.com/office/officeart/2005/8/layout/radial4"/>
    <dgm:cxn modelId="{F397429B-6E5E-436A-A7C5-7B2402D97B5E}" type="presOf" srcId="{9500158A-7F1B-4B04-A28C-A340E46BE6BA}" destId="{A66B938F-9C13-4D65-85E0-04BD26F5178C}" srcOrd="0" destOrd="0" presId="urn:microsoft.com/office/officeart/2005/8/layout/radial4"/>
    <dgm:cxn modelId="{8AF7A25A-0EF9-4CC4-A250-6E08E0A86E68}" srcId="{D86471DC-E763-41CA-A991-36BDD70FB3A6}" destId="{9500158A-7F1B-4B04-A28C-A340E46BE6BA}" srcOrd="0" destOrd="0" parTransId="{CCA855AD-ECC5-43B5-B895-F4FBB396E39A}" sibTransId="{DDE89033-F395-4BF9-9F43-48B739A56C34}"/>
    <dgm:cxn modelId="{299D0B11-E88E-4360-981A-E79B6972667E}" type="presOf" srcId="{3281A566-1521-4DA7-BAC3-4F238E75EA1B}" destId="{EC620421-3066-495E-A9B3-6E9CD0EDD1AF}" srcOrd="0" destOrd="0" presId="urn:microsoft.com/office/officeart/2005/8/layout/radial4"/>
    <dgm:cxn modelId="{8735E67B-6ACB-4611-83BF-A0AE86898270}" type="presOf" srcId="{0D86153C-11C8-4416-ADD8-57BB690AF2A0}" destId="{B4388D41-23A0-4931-830A-EACEC545B4EC}" srcOrd="0" destOrd="0" presId="urn:microsoft.com/office/officeart/2005/8/layout/radial4"/>
    <dgm:cxn modelId="{62AADAD5-6C5E-40A2-81F5-99298DE0DDE4}" srcId="{9500158A-7F1B-4B04-A28C-A340E46BE6BA}" destId="{78666FCE-8339-442E-B92E-1EF633851A9F}" srcOrd="2" destOrd="0" parTransId="{F3FF9769-0C5A-4F26-9D75-AD7836801B9B}" sibTransId="{703743C2-A305-44B7-A3FD-43CD0CC6A057}"/>
    <dgm:cxn modelId="{D3FF0FD9-5B01-44DC-8E88-82EF4ABAFED7}" type="presOf" srcId="{F3FF9769-0C5A-4F26-9D75-AD7836801B9B}" destId="{C0B4D948-17C5-4169-A707-2B5F3FC94680}" srcOrd="0" destOrd="0" presId="urn:microsoft.com/office/officeart/2005/8/layout/radial4"/>
    <dgm:cxn modelId="{5B9194D3-023E-41FD-9F28-BF56AF205EC9}" type="presOf" srcId="{E5186E5D-34F9-4DB2-8115-90702AEE3434}" destId="{7E9BA95D-F968-493D-9D8F-6118A1FC51EC}" srcOrd="0" destOrd="0" presId="urn:microsoft.com/office/officeart/2005/8/layout/radial4"/>
    <dgm:cxn modelId="{779A3591-7AA6-4871-8CF4-A06FC12061DB}" type="presOf" srcId="{78666FCE-8339-442E-B92E-1EF633851A9F}" destId="{27922461-7E8B-4A85-B051-3A80EF55C87F}" srcOrd="0" destOrd="0" presId="urn:microsoft.com/office/officeart/2005/8/layout/radial4"/>
    <dgm:cxn modelId="{921B4DA2-A93F-4B45-B8B5-C84334EA4FA0}" type="presOf" srcId="{7BE0A8DD-4F0A-405B-99E2-A4C3DE3152CC}" destId="{F69D3006-F417-457F-AC37-6DD5B2F828C4}" srcOrd="0" destOrd="0" presId="urn:microsoft.com/office/officeart/2005/8/layout/radial4"/>
    <dgm:cxn modelId="{0C496F49-389A-4376-935E-503A91B0D179}" type="presOf" srcId="{AF49BFC7-986B-4E1E-9F40-B27800E5D7AE}" destId="{4BE310A7-6D28-4A25-88F2-7A30EAEA4DC9}" srcOrd="0" destOrd="0" presId="urn:microsoft.com/office/officeart/2005/8/layout/radial4"/>
    <dgm:cxn modelId="{144A0488-A167-47CF-81A2-AD894DD6527B}" srcId="{9500158A-7F1B-4B04-A28C-A340E46BE6BA}" destId="{AF49BFC7-986B-4E1E-9F40-B27800E5D7AE}" srcOrd="0" destOrd="0" parTransId="{E5186E5D-34F9-4DB2-8115-90702AEE3434}" sibTransId="{4D468D0D-BA79-43D5-BA5F-2845F79C357D}"/>
    <dgm:cxn modelId="{3DDBC4C7-EAD3-4995-A4FD-03984650FF5C}" type="presOf" srcId="{AA945BAF-6208-4C10-96C9-245098CBB94E}" destId="{B83A628F-9757-4571-A51A-82A05A9CBCB5}" srcOrd="0" destOrd="0" presId="urn:microsoft.com/office/officeart/2005/8/layout/radial4"/>
    <dgm:cxn modelId="{37AB8827-BE90-46AF-AA6D-609D62F448CC}" srcId="{9500158A-7F1B-4B04-A28C-A340E46BE6BA}" destId="{0D86153C-11C8-4416-ADD8-57BB690AF2A0}" srcOrd="1" destOrd="0" parTransId="{7BE0A8DD-4F0A-405B-99E2-A4C3DE3152CC}" sibTransId="{5345759D-9212-4495-A357-FC210681059A}"/>
    <dgm:cxn modelId="{B27998FA-386E-408B-B6DF-07FBC2C919B4}" type="presOf" srcId="{D86471DC-E763-41CA-A991-36BDD70FB3A6}" destId="{198E916A-5659-49EF-B684-19D686B3DB49}" srcOrd="0" destOrd="0" presId="urn:microsoft.com/office/officeart/2005/8/layout/radial4"/>
    <dgm:cxn modelId="{21BCA039-5235-4136-9481-47D32952F338}" srcId="{9500158A-7F1B-4B04-A28C-A340E46BE6BA}" destId="{AA945BAF-6208-4C10-96C9-245098CBB94E}" srcOrd="3" destOrd="0" parTransId="{746D05B6-68E7-4A0D-B390-BAD564FAE154}" sibTransId="{A11F0126-D3C9-49E4-97EF-BB5D7D9903C6}"/>
    <dgm:cxn modelId="{895CC6EC-3A6C-4D15-A74C-02071B90A561}" type="presOf" srcId="{2A8304DC-BFAD-41C0-96AC-A9722AECAFE9}" destId="{DA229E3E-03D4-42F0-9F22-5BFFF3551EBF}" srcOrd="0" destOrd="0" presId="urn:microsoft.com/office/officeart/2005/8/layout/radial4"/>
    <dgm:cxn modelId="{4B435ADA-9F2D-4215-9B92-2626BE7D2CC4}" srcId="{9500158A-7F1B-4B04-A28C-A340E46BE6BA}" destId="{3281A566-1521-4DA7-BAC3-4F238E75EA1B}" srcOrd="4" destOrd="0" parTransId="{2A8304DC-BFAD-41C0-96AC-A9722AECAFE9}" sibTransId="{729AAB04-E356-4431-8EA7-EB8D6E04E93B}"/>
    <dgm:cxn modelId="{FFB683DC-4655-4DB4-9738-C40EE0C970EE}" type="presParOf" srcId="{198E916A-5659-49EF-B684-19D686B3DB49}" destId="{A66B938F-9C13-4D65-85E0-04BD26F5178C}" srcOrd="0" destOrd="0" presId="urn:microsoft.com/office/officeart/2005/8/layout/radial4"/>
    <dgm:cxn modelId="{88F81BF2-748A-4A5E-A8CE-E0564079237C}" type="presParOf" srcId="{198E916A-5659-49EF-B684-19D686B3DB49}" destId="{7E9BA95D-F968-493D-9D8F-6118A1FC51EC}" srcOrd="1" destOrd="0" presId="urn:microsoft.com/office/officeart/2005/8/layout/radial4"/>
    <dgm:cxn modelId="{C813410D-AA24-4D7B-A20C-4D381126A4F3}" type="presParOf" srcId="{198E916A-5659-49EF-B684-19D686B3DB49}" destId="{4BE310A7-6D28-4A25-88F2-7A30EAEA4DC9}" srcOrd="2" destOrd="0" presId="urn:microsoft.com/office/officeart/2005/8/layout/radial4"/>
    <dgm:cxn modelId="{A2DFC354-C797-4D58-9BF6-3602C2F5E7DB}" type="presParOf" srcId="{198E916A-5659-49EF-B684-19D686B3DB49}" destId="{F69D3006-F417-457F-AC37-6DD5B2F828C4}" srcOrd="3" destOrd="0" presId="urn:microsoft.com/office/officeart/2005/8/layout/radial4"/>
    <dgm:cxn modelId="{C4965C72-25D4-4641-8179-87F4BF587A7E}" type="presParOf" srcId="{198E916A-5659-49EF-B684-19D686B3DB49}" destId="{B4388D41-23A0-4931-830A-EACEC545B4EC}" srcOrd="4" destOrd="0" presId="urn:microsoft.com/office/officeart/2005/8/layout/radial4"/>
    <dgm:cxn modelId="{A4ED5CB0-F290-405B-B534-207201A26664}" type="presParOf" srcId="{198E916A-5659-49EF-B684-19D686B3DB49}" destId="{C0B4D948-17C5-4169-A707-2B5F3FC94680}" srcOrd="5" destOrd="0" presId="urn:microsoft.com/office/officeart/2005/8/layout/radial4"/>
    <dgm:cxn modelId="{1856A93A-A75A-4C80-A6ED-6AF3D23BAC4F}" type="presParOf" srcId="{198E916A-5659-49EF-B684-19D686B3DB49}" destId="{27922461-7E8B-4A85-B051-3A80EF55C87F}" srcOrd="6" destOrd="0" presId="urn:microsoft.com/office/officeart/2005/8/layout/radial4"/>
    <dgm:cxn modelId="{AD28B537-EA82-4513-A834-0A8FD26A288F}" type="presParOf" srcId="{198E916A-5659-49EF-B684-19D686B3DB49}" destId="{7A6C37F9-2AC9-4E09-8F8A-124B3C9CB53B}" srcOrd="7" destOrd="0" presId="urn:microsoft.com/office/officeart/2005/8/layout/radial4"/>
    <dgm:cxn modelId="{2A07C0EF-9011-46C1-BDB2-951BE7AC66B3}" type="presParOf" srcId="{198E916A-5659-49EF-B684-19D686B3DB49}" destId="{B83A628F-9757-4571-A51A-82A05A9CBCB5}" srcOrd="8" destOrd="0" presId="urn:microsoft.com/office/officeart/2005/8/layout/radial4"/>
    <dgm:cxn modelId="{B4B6D7C9-23E8-49F8-8E76-53902D62A57C}" type="presParOf" srcId="{198E916A-5659-49EF-B684-19D686B3DB49}" destId="{DA229E3E-03D4-42F0-9F22-5BFFF3551EBF}" srcOrd="9" destOrd="0" presId="urn:microsoft.com/office/officeart/2005/8/layout/radial4"/>
    <dgm:cxn modelId="{214E08CF-8AFC-4B60-B118-4A4ACBCBFE5A}" type="presParOf" srcId="{198E916A-5659-49EF-B684-19D686B3DB49}" destId="{EC620421-3066-495E-A9B3-6E9CD0EDD1AF}" srcOrd="10" destOrd="0" presId="urn:microsoft.com/office/officeart/2005/8/layout/radial4"/>
  </dgm:cxnLst>
  <dgm:bg/>
  <dgm:whole/>
</dgm:dataModel>
</file>

<file path=ppt/diagrams/data2.xml><?xml version="1.0" encoding="utf-8"?>
<dgm:dataModel xmlns:dgm="http://schemas.openxmlformats.org/drawingml/2006/diagram" xmlns:a="http://schemas.openxmlformats.org/drawingml/2006/main">
  <dgm:ptLst>
    <dgm:pt modelId="{D86471DC-E763-41CA-A991-36BDD70FB3A6}" type="doc">
      <dgm:prSet loTypeId="urn:microsoft.com/office/officeart/2005/8/layout/radial4" loCatId="relationship" qsTypeId="urn:microsoft.com/office/officeart/2005/8/quickstyle/simple5" qsCatId="simple" csTypeId="urn:microsoft.com/office/officeart/2005/8/colors/accent2_5" csCatId="accent2" phldr="1"/>
      <dgm:spPr/>
      <dgm:t>
        <a:bodyPr/>
        <a:lstStyle/>
        <a:p>
          <a:endParaRPr lang="en-US"/>
        </a:p>
      </dgm:t>
    </dgm:pt>
    <dgm:pt modelId="{9500158A-7F1B-4B04-A28C-A340E46BE6BA}">
      <dgm:prSet phldrT="[Text]" custT="1"/>
      <dgm:spPr/>
      <dgm:t>
        <a:bodyPr/>
        <a:lstStyle/>
        <a:p>
          <a:r>
            <a:rPr lang="en-US" sz="1800" dirty="0" smtClean="0"/>
            <a:t>Measure What Your End Users Experience</a:t>
          </a:r>
          <a:endParaRPr lang="en-US" sz="1800" dirty="0"/>
        </a:p>
      </dgm:t>
    </dgm:pt>
    <dgm:pt modelId="{CCA855AD-ECC5-43B5-B895-F4FBB396E39A}" type="parTrans" cxnId="{8AF7A25A-0EF9-4CC4-A250-6E08E0A86E68}">
      <dgm:prSet/>
      <dgm:spPr/>
      <dgm:t>
        <a:bodyPr/>
        <a:lstStyle/>
        <a:p>
          <a:endParaRPr lang="en-US"/>
        </a:p>
      </dgm:t>
    </dgm:pt>
    <dgm:pt modelId="{DDE89033-F395-4BF9-9F43-48B739A56C34}" type="sibTrans" cxnId="{8AF7A25A-0EF9-4CC4-A250-6E08E0A86E68}">
      <dgm:prSet/>
      <dgm:spPr/>
      <dgm:t>
        <a:bodyPr/>
        <a:lstStyle/>
        <a:p>
          <a:endParaRPr lang="en-US"/>
        </a:p>
      </dgm:t>
    </dgm:pt>
    <dgm:pt modelId="{300F3429-176E-4EA8-992B-009269C274DB}">
      <dgm:prSet phldrT="[Text]" custT="1"/>
      <dgm:spPr>
        <a:gradFill rotWithShape="0">
          <a:gsLst>
            <a:gs pos="0">
              <a:schemeClr val="accent2">
                <a:hueOff val="0"/>
                <a:satOff val="0"/>
                <a:lumOff val="0"/>
                <a:shade val="51000"/>
                <a:satMod val="130000"/>
              </a:schemeClr>
            </a:gs>
            <a:gs pos="80000">
              <a:schemeClr val="accent2">
                <a:alpha val="90000"/>
                <a:hueOff val="0"/>
                <a:satOff val="0"/>
                <a:lumOff val="0"/>
                <a:alphaOff val="0"/>
                <a:shade val="93000"/>
                <a:satMod val="130000"/>
              </a:schemeClr>
            </a:gs>
            <a:gs pos="100000">
              <a:schemeClr val="accent2">
                <a:alpha val="90000"/>
                <a:hueOff val="0"/>
                <a:satOff val="0"/>
                <a:lumOff val="0"/>
                <a:alphaOff val="0"/>
                <a:shade val="94000"/>
                <a:satMod val="135000"/>
              </a:schemeClr>
            </a:gs>
          </a:gsLst>
        </a:gradFill>
      </dgm:spPr>
      <dgm:t>
        <a:bodyPr/>
        <a:lstStyle/>
        <a:p>
          <a:r>
            <a:rPr lang="en-US" sz="1800" dirty="0" smtClean="0"/>
            <a:t>Simulate Web Application Browsing Behavior </a:t>
          </a:r>
          <a:endParaRPr lang="en-US" sz="1800" dirty="0"/>
        </a:p>
      </dgm:t>
    </dgm:pt>
    <dgm:pt modelId="{A8D8D5D2-53CD-4D70-AC7D-3B17726FF617}" type="parTrans" cxnId="{A7960EEC-59F3-4E54-BAE2-6D003906073F}">
      <dgm:prSet/>
      <dgm:spPr/>
      <dgm:t>
        <a:bodyPr/>
        <a:lstStyle/>
        <a:p>
          <a:endParaRPr lang="en-US"/>
        </a:p>
      </dgm:t>
    </dgm:pt>
    <dgm:pt modelId="{B9415201-F519-4B26-B1F2-3D3F29032505}" type="sibTrans" cxnId="{A7960EEC-59F3-4E54-BAE2-6D003906073F}">
      <dgm:prSet/>
      <dgm:spPr/>
      <dgm:t>
        <a:bodyPr/>
        <a:lstStyle/>
        <a:p>
          <a:endParaRPr lang="en-US"/>
        </a:p>
      </dgm:t>
    </dgm:pt>
    <dgm:pt modelId="{0D86153C-11C8-4416-ADD8-57BB690AF2A0}">
      <dgm:prSet phldrT="[Text]" custT="1"/>
      <dgm:spPr>
        <a:gradFill rotWithShape="0">
          <a:gsLst>
            <a:gs pos="0">
              <a:schemeClr val="accent2">
                <a:hueOff val="0"/>
                <a:satOff val="0"/>
                <a:lumOff val="0"/>
                <a:shade val="51000"/>
                <a:satMod val="130000"/>
              </a:schemeClr>
            </a:gs>
            <a:gs pos="80000">
              <a:schemeClr val="accent2">
                <a:alpha val="90000"/>
                <a:hueOff val="0"/>
                <a:satOff val="0"/>
                <a:lumOff val="0"/>
                <a:alphaOff val="-26667"/>
                <a:shade val="93000"/>
                <a:satMod val="130000"/>
              </a:schemeClr>
            </a:gs>
            <a:gs pos="100000">
              <a:schemeClr val="accent2">
                <a:alpha val="90000"/>
                <a:hueOff val="0"/>
                <a:satOff val="0"/>
                <a:lumOff val="0"/>
                <a:alphaOff val="-26667"/>
                <a:shade val="94000"/>
                <a:satMod val="135000"/>
              </a:schemeClr>
            </a:gs>
          </a:gsLst>
        </a:gradFill>
      </dgm:spPr>
      <dgm:t>
        <a:bodyPr/>
        <a:lstStyle/>
        <a:p>
          <a:r>
            <a:rPr lang="en-US" sz="1800" dirty="0" smtClean="0"/>
            <a:t>Define Acceptable Response Time</a:t>
          </a:r>
        </a:p>
        <a:p>
          <a:r>
            <a:rPr lang="en-US" sz="1800" dirty="0" smtClean="0"/>
            <a:t> (say, 2 </a:t>
          </a:r>
          <a:r>
            <a:rPr lang="en-US" sz="1800" dirty="0" err="1" smtClean="0"/>
            <a:t>secs</a:t>
          </a:r>
          <a:r>
            <a:rPr lang="en-US" sz="1800" dirty="0" smtClean="0"/>
            <a:t>)</a:t>
          </a:r>
          <a:endParaRPr lang="en-US" sz="1800" dirty="0"/>
        </a:p>
      </dgm:t>
    </dgm:pt>
    <dgm:pt modelId="{7BE0A8DD-4F0A-405B-99E2-A4C3DE3152CC}" type="parTrans" cxnId="{37AB8827-BE90-46AF-AA6D-609D62F448CC}">
      <dgm:prSet/>
      <dgm:spPr>
        <a:gradFill rotWithShape="0">
          <a:gsLst>
            <a:gs pos="0">
              <a:schemeClr val="accent2"/>
            </a:gs>
            <a:gs pos="80000">
              <a:schemeClr val="accent2">
                <a:shade val="90000"/>
                <a:hueOff val="0"/>
                <a:satOff val="-9203"/>
                <a:lumOff val="23371"/>
                <a:alphaOff val="0"/>
                <a:shade val="93000"/>
                <a:satMod val="130000"/>
              </a:schemeClr>
            </a:gs>
            <a:gs pos="100000">
              <a:schemeClr val="accent2">
                <a:shade val="90000"/>
                <a:hueOff val="0"/>
                <a:satOff val="-9203"/>
                <a:lumOff val="23371"/>
                <a:alphaOff val="0"/>
                <a:shade val="94000"/>
                <a:satMod val="135000"/>
              </a:schemeClr>
            </a:gs>
          </a:gsLst>
        </a:gradFill>
      </dgm:spPr>
      <dgm:t>
        <a:bodyPr/>
        <a:lstStyle/>
        <a:p>
          <a:endParaRPr lang="en-US"/>
        </a:p>
      </dgm:t>
    </dgm:pt>
    <dgm:pt modelId="{5345759D-9212-4495-A357-FC210681059A}" type="sibTrans" cxnId="{37AB8827-BE90-46AF-AA6D-609D62F448CC}">
      <dgm:prSet/>
      <dgm:spPr/>
      <dgm:t>
        <a:bodyPr/>
        <a:lstStyle/>
        <a:p>
          <a:endParaRPr lang="en-US"/>
        </a:p>
      </dgm:t>
    </dgm:pt>
    <dgm:pt modelId="{3B8149EB-C7F1-4C4E-A8A7-85F665B8C8F8}">
      <dgm:prSet phldrT="[Text]" custT="1"/>
      <dgm:spPr>
        <a:gradFill rotWithShape="0">
          <a:gsLst>
            <a:gs pos="0">
              <a:schemeClr val="accent2">
                <a:hueOff val="0"/>
                <a:satOff val="0"/>
                <a:lumOff val="0"/>
                <a:shade val="51000"/>
                <a:satMod val="130000"/>
              </a:schemeClr>
            </a:gs>
            <a:gs pos="80000">
              <a:schemeClr val="accent2">
                <a:alpha val="90000"/>
                <a:hueOff val="0"/>
                <a:satOff val="0"/>
                <a:lumOff val="0"/>
                <a:alphaOff val="-40000"/>
                <a:shade val="93000"/>
                <a:satMod val="130000"/>
              </a:schemeClr>
            </a:gs>
            <a:gs pos="100000">
              <a:schemeClr val="accent2">
                <a:alpha val="90000"/>
                <a:hueOff val="0"/>
                <a:satOff val="0"/>
                <a:lumOff val="0"/>
                <a:alphaOff val="-40000"/>
                <a:shade val="94000"/>
                <a:satMod val="135000"/>
              </a:schemeClr>
            </a:gs>
          </a:gsLst>
        </a:gradFill>
      </dgm:spPr>
      <dgm:t>
        <a:bodyPr/>
        <a:lstStyle/>
        <a:p>
          <a:r>
            <a:rPr lang="en-US" sz="1800" dirty="0" smtClean="0"/>
            <a:t>Set SLAs</a:t>
          </a:r>
        </a:p>
        <a:p>
          <a:r>
            <a:rPr lang="en-US" sz="1800" dirty="0" smtClean="0"/>
            <a:t>(Gold SLA)</a:t>
          </a:r>
          <a:endParaRPr lang="en-US" sz="1800" dirty="0"/>
        </a:p>
      </dgm:t>
    </dgm:pt>
    <dgm:pt modelId="{EFCC1A2B-B0FE-42C5-BAFD-1DEEEF06BD9D}" type="parTrans" cxnId="{26C83A43-9191-47D3-A4B9-B615C4F4CA9A}">
      <dgm:prSet/>
      <dgm:spPr>
        <a:gradFill rotWithShape="0">
          <a:gsLst>
            <a:gs pos="0">
              <a:schemeClr val="accent6"/>
            </a:gs>
            <a:gs pos="80000">
              <a:schemeClr val="accent2">
                <a:shade val="90000"/>
                <a:hueOff val="0"/>
                <a:satOff val="-13805"/>
                <a:lumOff val="35056"/>
                <a:alphaOff val="0"/>
                <a:shade val="93000"/>
                <a:satMod val="130000"/>
              </a:schemeClr>
            </a:gs>
            <a:gs pos="100000">
              <a:schemeClr val="accent2">
                <a:shade val="90000"/>
                <a:hueOff val="0"/>
                <a:satOff val="-13805"/>
                <a:lumOff val="35056"/>
                <a:alphaOff val="0"/>
                <a:shade val="94000"/>
                <a:satMod val="135000"/>
              </a:schemeClr>
            </a:gs>
          </a:gsLst>
        </a:gradFill>
      </dgm:spPr>
      <dgm:t>
        <a:bodyPr/>
        <a:lstStyle/>
        <a:p>
          <a:endParaRPr lang="en-US"/>
        </a:p>
      </dgm:t>
    </dgm:pt>
    <dgm:pt modelId="{436CE84E-26DE-4C83-9F1C-6FDED524AFE2}" type="sibTrans" cxnId="{26C83A43-9191-47D3-A4B9-B615C4F4CA9A}">
      <dgm:prSet/>
      <dgm:spPr/>
      <dgm:t>
        <a:bodyPr/>
        <a:lstStyle/>
        <a:p>
          <a:endParaRPr lang="en-US"/>
        </a:p>
      </dgm:t>
    </dgm:pt>
    <dgm:pt modelId="{E875F935-5222-4341-83E2-F3449F201752}">
      <dgm:prSet phldrT="[Text]" custT="1"/>
      <dgm:spPr>
        <a:gradFill rotWithShape="0">
          <a:gsLst>
            <a:gs pos="0">
              <a:schemeClr val="accent2">
                <a:hueOff val="0"/>
                <a:satOff val="0"/>
                <a:lumOff val="0"/>
                <a:shade val="51000"/>
                <a:satMod val="130000"/>
              </a:schemeClr>
            </a:gs>
            <a:gs pos="80000">
              <a:schemeClr val="accent2">
                <a:alpha val="90000"/>
                <a:hueOff val="0"/>
                <a:satOff val="0"/>
                <a:lumOff val="0"/>
                <a:alphaOff val="-13333"/>
                <a:shade val="93000"/>
                <a:satMod val="130000"/>
              </a:schemeClr>
            </a:gs>
            <a:gs pos="100000">
              <a:schemeClr val="accent2">
                <a:alpha val="90000"/>
                <a:hueOff val="0"/>
                <a:satOff val="0"/>
                <a:lumOff val="0"/>
                <a:alphaOff val="-13333"/>
                <a:shade val="94000"/>
                <a:satMod val="135000"/>
              </a:schemeClr>
            </a:gs>
          </a:gsLst>
        </a:gradFill>
      </dgm:spPr>
      <dgm:t>
        <a:bodyPr/>
        <a:lstStyle/>
        <a:p>
          <a:r>
            <a:rPr lang="en-US" sz="1800" dirty="0" smtClean="0"/>
            <a:t>Monitor Response Times</a:t>
          </a:r>
          <a:endParaRPr lang="en-US" sz="1800" dirty="0"/>
        </a:p>
      </dgm:t>
    </dgm:pt>
    <dgm:pt modelId="{72C2C3D8-BBDB-41F1-8BC6-CB7F46920D6B}" type="parTrans" cxnId="{1C5B506F-B7C9-4314-A05D-E712514E0186}">
      <dgm:prSet/>
      <dgm:spPr/>
      <dgm:t>
        <a:bodyPr/>
        <a:lstStyle/>
        <a:p>
          <a:endParaRPr lang="en-US"/>
        </a:p>
      </dgm:t>
    </dgm:pt>
    <dgm:pt modelId="{8DC6A07B-4F8A-4E5B-B0AA-E3E4F3984B00}" type="sibTrans" cxnId="{1C5B506F-B7C9-4314-A05D-E712514E0186}">
      <dgm:prSet/>
      <dgm:spPr/>
      <dgm:t>
        <a:bodyPr/>
        <a:lstStyle/>
        <a:p>
          <a:endParaRPr lang="en-US"/>
        </a:p>
      </dgm:t>
    </dgm:pt>
    <dgm:pt modelId="{198E916A-5659-49EF-B684-19D686B3DB49}" type="pres">
      <dgm:prSet presAssocID="{D86471DC-E763-41CA-A991-36BDD70FB3A6}" presName="cycle" presStyleCnt="0">
        <dgm:presLayoutVars>
          <dgm:chMax val="1"/>
          <dgm:dir/>
          <dgm:animLvl val="ctr"/>
          <dgm:resizeHandles val="exact"/>
        </dgm:presLayoutVars>
      </dgm:prSet>
      <dgm:spPr/>
      <dgm:t>
        <a:bodyPr/>
        <a:lstStyle/>
        <a:p>
          <a:endParaRPr lang="en-US"/>
        </a:p>
      </dgm:t>
    </dgm:pt>
    <dgm:pt modelId="{A66B938F-9C13-4D65-85E0-04BD26F5178C}" type="pres">
      <dgm:prSet presAssocID="{9500158A-7F1B-4B04-A28C-A340E46BE6BA}" presName="centerShape" presStyleLbl="node0" presStyleIdx="0" presStyleCnt="1"/>
      <dgm:spPr/>
      <dgm:t>
        <a:bodyPr/>
        <a:lstStyle/>
        <a:p>
          <a:endParaRPr lang="en-US"/>
        </a:p>
      </dgm:t>
    </dgm:pt>
    <dgm:pt modelId="{A264023F-BC20-45F3-ABF5-00F9F272E809}" type="pres">
      <dgm:prSet presAssocID="{A8D8D5D2-53CD-4D70-AC7D-3B17726FF617}" presName="parTrans" presStyleLbl="bgSibTrans2D1" presStyleIdx="0" presStyleCnt="4"/>
      <dgm:spPr/>
      <dgm:t>
        <a:bodyPr/>
        <a:lstStyle/>
        <a:p>
          <a:endParaRPr lang="en-US"/>
        </a:p>
      </dgm:t>
    </dgm:pt>
    <dgm:pt modelId="{E061D635-2789-4482-87B4-45B6ACBB5C14}" type="pres">
      <dgm:prSet presAssocID="{300F3429-176E-4EA8-992B-009269C274DB}" presName="node" presStyleLbl="node1" presStyleIdx="0" presStyleCnt="4">
        <dgm:presLayoutVars>
          <dgm:bulletEnabled val="1"/>
        </dgm:presLayoutVars>
      </dgm:prSet>
      <dgm:spPr/>
      <dgm:t>
        <a:bodyPr/>
        <a:lstStyle/>
        <a:p>
          <a:endParaRPr lang="en-US"/>
        </a:p>
      </dgm:t>
    </dgm:pt>
    <dgm:pt modelId="{A6BE0CBD-B763-4A63-A9FF-9B5E03D9D57F}" type="pres">
      <dgm:prSet presAssocID="{72C2C3D8-BBDB-41F1-8BC6-CB7F46920D6B}" presName="parTrans" presStyleLbl="bgSibTrans2D1" presStyleIdx="1" presStyleCnt="4"/>
      <dgm:spPr/>
      <dgm:t>
        <a:bodyPr/>
        <a:lstStyle/>
        <a:p>
          <a:endParaRPr lang="en-US"/>
        </a:p>
      </dgm:t>
    </dgm:pt>
    <dgm:pt modelId="{0486E9E8-8A7C-4B3A-BE20-AB15F8E596F2}" type="pres">
      <dgm:prSet presAssocID="{E875F935-5222-4341-83E2-F3449F201752}" presName="node" presStyleLbl="node1" presStyleIdx="1" presStyleCnt="4">
        <dgm:presLayoutVars>
          <dgm:bulletEnabled val="1"/>
        </dgm:presLayoutVars>
      </dgm:prSet>
      <dgm:spPr/>
      <dgm:t>
        <a:bodyPr/>
        <a:lstStyle/>
        <a:p>
          <a:endParaRPr lang="en-US"/>
        </a:p>
      </dgm:t>
    </dgm:pt>
    <dgm:pt modelId="{F69D3006-F417-457F-AC37-6DD5B2F828C4}" type="pres">
      <dgm:prSet presAssocID="{7BE0A8DD-4F0A-405B-99E2-A4C3DE3152CC}" presName="parTrans" presStyleLbl="bgSibTrans2D1" presStyleIdx="2" presStyleCnt="4"/>
      <dgm:spPr/>
      <dgm:t>
        <a:bodyPr/>
        <a:lstStyle/>
        <a:p>
          <a:endParaRPr lang="en-US"/>
        </a:p>
      </dgm:t>
    </dgm:pt>
    <dgm:pt modelId="{B4388D41-23A0-4931-830A-EACEC545B4EC}" type="pres">
      <dgm:prSet presAssocID="{0D86153C-11C8-4416-ADD8-57BB690AF2A0}" presName="node" presStyleLbl="node1" presStyleIdx="2" presStyleCnt="4">
        <dgm:presLayoutVars>
          <dgm:bulletEnabled val="1"/>
        </dgm:presLayoutVars>
      </dgm:prSet>
      <dgm:spPr/>
      <dgm:t>
        <a:bodyPr/>
        <a:lstStyle/>
        <a:p>
          <a:endParaRPr lang="en-US"/>
        </a:p>
      </dgm:t>
    </dgm:pt>
    <dgm:pt modelId="{5B7734EB-6C66-4485-AFF1-E658C60C2CB7}" type="pres">
      <dgm:prSet presAssocID="{EFCC1A2B-B0FE-42C5-BAFD-1DEEEF06BD9D}" presName="parTrans" presStyleLbl="bgSibTrans2D1" presStyleIdx="3" presStyleCnt="4"/>
      <dgm:spPr/>
      <dgm:t>
        <a:bodyPr/>
        <a:lstStyle/>
        <a:p>
          <a:endParaRPr lang="en-US"/>
        </a:p>
      </dgm:t>
    </dgm:pt>
    <dgm:pt modelId="{CD043EF8-5FF0-4655-9ED8-678B1AF9F161}" type="pres">
      <dgm:prSet presAssocID="{3B8149EB-C7F1-4C4E-A8A7-85F665B8C8F8}" presName="node" presStyleLbl="node1" presStyleIdx="3" presStyleCnt="4">
        <dgm:presLayoutVars>
          <dgm:bulletEnabled val="1"/>
        </dgm:presLayoutVars>
      </dgm:prSet>
      <dgm:spPr/>
      <dgm:t>
        <a:bodyPr/>
        <a:lstStyle/>
        <a:p>
          <a:endParaRPr lang="en-US"/>
        </a:p>
      </dgm:t>
    </dgm:pt>
  </dgm:ptLst>
  <dgm:cxnLst>
    <dgm:cxn modelId="{D15B9525-54D0-4FE2-A6E6-0B31D05665BC}" type="presOf" srcId="{EFCC1A2B-B0FE-42C5-BAFD-1DEEEF06BD9D}" destId="{5B7734EB-6C66-4485-AFF1-E658C60C2CB7}" srcOrd="0" destOrd="0" presId="urn:microsoft.com/office/officeart/2005/8/layout/radial4"/>
    <dgm:cxn modelId="{73A663EB-7887-40F8-8440-40948E8A7208}" type="presOf" srcId="{A8D8D5D2-53CD-4D70-AC7D-3B17726FF617}" destId="{A264023F-BC20-45F3-ABF5-00F9F272E809}" srcOrd="0" destOrd="0" presId="urn:microsoft.com/office/officeart/2005/8/layout/radial4"/>
    <dgm:cxn modelId="{F9379728-8D09-4D9F-A050-FA3FB41A6770}" type="presOf" srcId="{D86471DC-E763-41CA-A991-36BDD70FB3A6}" destId="{198E916A-5659-49EF-B684-19D686B3DB49}" srcOrd="0" destOrd="0" presId="urn:microsoft.com/office/officeart/2005/8/layout/radial4"/>
    <dgm:cxn modelId="{6E08BD38-E04A-4CD8-97AA-1A2C080DF382}" type="presOf" srcId="{9500158A-7F1B-4B04-A28C-A340E46BE6BA}" destId="{A66B938F-9C13-4D65-85E0-04BD26F5178C}" srcOrd="0" destOrd="0" presId="urn:microsoft.com/office/officeart/2005/8/layout/radial4"/>
    <dgm:cxn modelId="{26C83A43-9191-47D3-A4B9-B615C4F4CA9A}" srcId="{9500158A-7F1B-4B04-A28C-A340E46BE6BA}" destId="{3B8149EB-C7F1-4C4E-A8A7-85F665B8C8F8}" srcOrd="3" destOrd="0" parTransId="{EFCC1A2B-B0FE-42C5-BAFD-1DEEEF06BD9D}" sibTransId="{436CE84E-26DE-4C83-9F1C-6FDED524AFE2}"/>
    <dgm:cxn modelId="{DC799189-2648-48D3-8E4D-1F6A398E158D}" type="presOf" srcId="{72C2C3D8-BBDB-41F1-8BC6-CB7F46920D6B}" destId="{A6BE0CBD-B763-4A63-A9FF-9B5E03D9D57F}" srcOrd="0" destOrd="0" presId="urn:microsoft.com/office/officeart/2005/8/layout/radial4"/>
    <dgm:cxn modelId="{0416F323-BDAA-4238-A560-5A26FCE9DC48}" type="presOf" srcId="{3B8149EB-C7F1-4C4E-A8A7-85F665B8C8F8}" destId="{CD043EF8-5FF0-4655-9ED8-678B1AF9F161}" srcOrd="0" destOrd="0" presId="urn:microsoft.com/office/officeart/2005/8/layout/radial4"/>
    <dgm:cxn modelId="{19DFFCFE-F930-43AE-B7B0-AB5AB512C7FE}" type="presOf" srcId="{7BE0A8DD-4F0A-405B-99E2-A4C3DE3152CC}" destId="{F69D3006-F417-457F-AC37-6DD5B2F828C4}" srcOrd="0" destOrd="0" presId="urn:microsoft.com/office/officeart/2005/8/layout/radial4"/>
    <dgm:cxn modelId="{B4114F91-EAE5-4252-B7E2-C3692F8AA433}" type="presOf" srcId="{300F3429-176E-4EA8-992B-009269C274DB}" destId="{E061D635-2789-4482-87B4-45B6ACBB5C14}" srcOrd="0" destOrd="0" presId="urn:microsoft.com/office/officeart/2005/8/layout/radial4"/>
    <dgm:cxn modelId="{4AC4A804-D1F8-490B-95AE-6B4514D52C0F}" type="presOf" srcId="{E875F935-5222-4341-83E2-F3449F201752}" destId="{0486E9E8-8A7C-4B3A-BE20-AB15F8E596F2}" srcOrd="0" destOrd="0" presId="urn:microsoft.com/office/officeart/2005/8/layout/radial4"/>
    <dgm:cxn modelId="{8AF7A25A-0EF9-4CC4-A250-6E08E0A86E68}" srcId="{D86471DC-E763-41CA-A991-36BDD70FB3A6}" destId="{9500158A-7F1B-4B04-A28C-A340E46BE6BA}" srcOrd="0" destOrd="0" parTransId="{CCA855AD-ECC5-43B5-B895-F4FBB396E39A}" sibTransId="{DDE89033-F395-4BF9-9F43-48B739A56C34}"/>
    <dgm:cxn modelId="{1C5B506F-B7C9-4314-A05D-E712514E0186}" srcId="{9500158A-7F1B-4B04-A28C-A340E46BE6BA}" destId="{E875F935-5222-4341-83E2-F3449F201752}" srcOrd="1" destOrd="0" parTransId="{72C2C3D8-BBDB-41F1-8BC6-CB7F46920D6B}" sibTransId="{8DC6A07B-4F8A-4E5B-B0AA-E3E4F3984B00}"/>
    <dgm:cxn modelId="{C4A72BC9-18E7-432A-8AB7-79009148FD8A}" type="presOf" srcId="{0D86153C-11C8-4416-ADD8-57BB690AF2A0}" destId="{B4388D41-23A0-4931-830A-EACEC545B4EC}" srcOrd="0" destOrd="0" presId="urn:microsoft.com/office/officeart/2005/8/layout/radial4"/>
    <dgm:cxn modelId="{A7960EEC-59F3-4E54-BAE2-6D003906073F}" srcId="{9500158A-7F1B-4B04-A28C-A340E46BE6BA}" destId="{300F3429-176E-4EA8-992B-009269C274DB}" srcOrd="0" destOrd="0" parTransId="{A8D8D5D2-53CD-4D70-AC7D-3B17726FF617}" sibTransId="{B9415201-F519-4B26-B1F2-3D3F29032505}"/>
    <dgm:cxn modelId="{37AB8827-BE90-46AF-AA6D-609D62F448CC}" srcId="{9500158A-7F1B-4B04-A28C-A340E46BE6BA}" destId="{0D86153C-11C8-4416-ADD8-57BB690AF2A0}" srcOrd="2" destOrd="0" parTransId="{7BE0A8DD-4F0A-405B-99E2-A4C3DE3152CC}" sibTransId="{5345759D-9212-4495-A357-FC210681059A}"/>
    <dgm:cxn modelId="{81767D2C-D739-4115-B928-5DBE1070E812}" type="presParOf" srcId="{198E916A-5659-49EF-B684-19D686B3DB49}" destId="{A66B938F-9C13-4D65-85E0-04BD26F5178C}" srcOrd="0" destOrd="0" presId="urn:microsoft.com/office/officeart/2005/8/layout/radial4"/>
    <dgm:cxn modelId="{78EC0889-E799-4805-BB85-9C387D69F9A2}" type="presParOf" srcId="{198E916A-5659-49EF-B684-19D686B3DB49}" destId="{A264023F-BC20-45F3-ABF5-00F9F272E809}" srcOrd="1" destOrd="0" presId="urn:microsoft.com/office/officeart/2005/8/layout/radial4"/>
    <dgm:cxn modelId="{5D660F6D-7853-4ED1-8384-8CA8807AD79F}" type="presParOf" srcId="{198E916A-5659-49EF-B684-19D686B3DB49}" destId="{E061D635-2789-4482-87B4-45B6ACBB5C14}" srcOrd="2" destOrd="0" presId="urn:microsoft.com/office/officeart/2005/8/layout/radial4"/>
    <dgm:cxn modelId="{A9557F10-B159-40AD-A2AC-94D4E8D52338}" type="presParOf" srcId="{198E916A-5659-49EF-B684-19D686B3DB49}" destId="{A6BE0CBD-B763-4A63-A9FF-9B5E03D9D57F}" srcOrd="3" destOrd="0" presId="urn:microsoft.com/office/officeart/2005/8/layout/radial4"/>
    <dgm:cxn modelId="{F863AD45-8629-490F-94D9-78849BD5E59F}" type="presParOf" srcId="{198E916A-5659-49EF-B684-19D686B3DB49}" destId="{0486E9E8-8A7C-4B3A-BE20-AB15F8E596F2}" srcOrd="4" destOrd="0" presId="urn:microsoft.com/office/officeart/2005/8/layout/radial4"/>
    <dgm:cxn modelId="{76F6608F-037B-4992-A070-DDA5E0737CA1}" type="presParOf" srcId="{198E916A-5659-49EF-B684-19D686B3DB49}" destId="{F69D3006-F417-457F-AC37-6DD5B2F828C4}" srcOrd="5" destOrd="0" presId="urn:microsoft.com/office/officeart/2005/8/layout/radial4"/>
    <dgm:cxn modelId="{280C11D3-D8D1-4C44-81DD-9B33D16D029C}" type="presParOf" srcId="{198E916A-5659-49EF-B684-19D686B3DB49}" destId="{B4388D41-23A0-4931-830A-EACEC545B4EC}" srcOrd="6" destOrd="0" presId="urn:microsoft.com/office/officeart/2005/8/layout/radial4"/>
    <dgm:cxn modelId="{76DC3AF8-8499-4E16-A6B0-698D05E30868}" type="presParOf" srcId="{198E916A-5659-49EF-B684-19D686B3DB49}" destId="{5B7734EB-6C66-4485-AFF1-E658C60C2CB7}" srcOrd="7" destOrd="0" presId="urn:microsoft.com/office/officeart/2005/8/layout/radial4"/>
    <dgm:cxn modelId="{A4FD22E3-C859-4188-BEDC-55CA518A3AF4}" type="presParOf" srcId="{198E916A-5659-49EF-B684-19D686B3DB49}" destId="{CD043EF8-5FF0-4655-9ED8-678B1AF9F161}" srcOrd="8" destOrd="0" presId="urn:microsoft.com/office/officeart/2005/8/layout/radial4"/>
  </dgm:cxnLst>
  <dgm:bg/>
  <dgm:whole/>
</dgm:dataModel>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0"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1"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2" name="AutoShape 4"/>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3" name="AutoShape 5"/>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4" name="AutoShape 6"/>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5" name="AutoShape 7"/>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6" name="AutoShape 8"/>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7" name="Text Box 9"/>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a:effectLst/>
        </p:spPr>
        <p:txBody>
          <a:bodyPr wrap="none" anchor="ctr"/>
          <a:lstStyle/>
          <a:p>
            <a:pPr>
              <a:buFont typeface="Times New Roman" pitchFamily="16" charset="0"/>
              <a:buNone/>
              <a:defRPr/>
            </a:pPr>
            <a:endParaRPr lang="en-US">
              <a:latin typeface="Times New Roman" pitchFamily="16" charset="0"/>
              <a:ea typeface="+mn-ea"/>
              <a:cs typeface="Lucida Sans Unicode" pitchFamily="32" charset="0"/>
            </a:endParaRPr>
          </a:p>
        </p:txBody>
      </p:sp>
      <p:sp>
        <p:nvSpPr>
          <p:cNvPr id="2058" name="Rectangle 10"/>
          <p:cNvSpPr>
            <a:spLocks noGrp="1" noChangeArrowheads="1"/>
          </p:cNvSpPr>
          <p:nvPr>
            <p:ph type="body"/>
          </p:nvPr>
        </p:nvSpPr>
        <p:spPr bwMode="auto">
          <a:xfrm>
            <a:off x="914400" y="4343400"/>
            <a:ext cx="5018088" cy="41132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24588" name="Rectangle 11"/>
          <p:cNvSpPr>
            <a:spLocks noGrp="1" noRot="1" noChangeAspect="1" noChangeArrowheads="1"/>
          </p:cNvSpPr>
          <p:nvPr>
            <p:ph type="sldImg"/>
          </p:nvPr>
        </p:nvSpPr>
        <p:spPr bwMode="auto">
          <a:xfrm>
            <a:off x="1143000" y="695325"/>
            <a:ext cx="4560888" cy="3427413"/>
          </a:xfrm>
          <a:prstGeom prst="rect">
            <a:avLst/>
          </a:prstGeom>
          <a:noFill/>
          <a:ln w="9525">
            <a:noFill/>
            <a:round/>
            <a:headEnd/>
            <a:tailEnd/>
          </a:ln>
        </p:spPr>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25603"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1139825" y="695325"/>
            <a:ext cx="4567238" cy="3427413"/>
          </a:xfrm>
        </p:spPr>
      </p:sp>
      <p:sp>
        <p:nvSpPr>
          <p:cNvPr id="34819" name="Notes Placeholder 2"/>
          <p:cNvSpPr>
            <a:spLocks noGrp="1"/>
          </p:cNvSpPr>
          <p:nvPr>
            <p:ph type="body" idx="1"/>
          </p:nvPr>
        </p:nvSpPr>
        <p:spPr>
          <a:noFill/>
          <a:ln/>
        </p:spPr>
        <p:txBody>
          <a:bodyPr/>
          <a:lstStyle/>
          <a:p>
            <a:endParaRPr lang="en-US" smtClean="0">
              <a:latin typeface="Times New Roman" pitchFamily="18" charset="0"/>
            </a:endParaRPr>
          </a:p>
        </p:txBody>
      </p:sp>
      <p:sp>
        <p:nvSpPr>
          <p:cNvPr id="34820" name="Slide Number Placeholder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C7F8601D-9D7A-4DC1-A569-8161EB462D2D}"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xfrm>
            <a:off x="1139825" y="695325"/>
            <a:ext cx="4567238" cy="3427413"/>
          </a:xfrm>
        </p:spPr>
      </p:sp>
      <p:sp>
        <p:nvSpPr>
          <p:cNvPr id="35843" name="Notes Placeholder 2"/>
          <p:cNvSpPr>
            <a:spLocks noGrp="1"/>
          </p:cNvSpPr>
          <p:nvPr>
            <p:ph type="body" idx="1"/>
          </p:nvPr>
        </p:nvSpPr>
        <p:spPr>
          <a:noFill/>
          <a:ln/>
        </p:spPr>
        <p:txBody>
          <a:bodyPr/>
          <a:lstStyle/>
          <a:p>
            <a:r>
              <a:rPr lang="en-US" b="1" smtClean="0">
                <a:latin typeface="Times New Roman" pitchFamily="18" charset="0"/>
              </a:rPr>
              <a:t>J2EE Web Transactions Monitor</a:t>
            </a:r>
            <a:r>
              <a:rPr lang="en-US" smtClean="0">
                <a:latin typeface="Times New Roman" pitchFamily="18" charset="0"/>
              </a:rPr>
              <a:t> helps to better visualize J2EE Web Transactions end to end, with performance metrics of all components starting from URLs to SQL queries.</a:t>
            </a:r>
          </a:p>
          <a:p>
            <a:endParaRPr lang="en-US" smtClean="0">
              <a:latin typeface="Times New Roman" pitchFamily="18" charset="0"/>
            </a:endParaRPr>
          </a:p>
          <a:p>
            <a:r>
              <a:rPr lang="en-US" smtClean="0">
                <a:latin typeface="Times New Roman" pitchFamily="18" charset="0"/>
              </a:rPr>
              <a:t>With this feature, application teams can quickly identify the Performance metrics of WEB components, EJB, Java and SQL statements in production. They can view trace that will chart the sequence of the internal invocations (methods) of the URL</a:t>
            </a:r>
          </a:p>
        </p:txBody>
      </p:sp>
      <p:sp>
        <p:nvSpPr>
          <p:cNvPr id="35844" name="Slide Number Placeholder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D4FF1A6F-8560-4473-B262-1FCB4932A85F}"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6867" name="Rectangle 2"/>
          <p:cNvSpPr>
            <a:spLocks noGrp="1" noChangeArrowheads="1"/>
          </p:cNvSpPr>
          <p:nvPr>
            <p:ph type="body"/>
          </p:nvPr>
        </p:nvSpPr>
        <p:spPr>
          <a:xfrm>
            <a:off x="914400" y="4343400"/>
            <a:ext cx="5019675" cy="4124325"/>
          </a:xfrm>
          <a:solidFill>
            <a:srgbClr val="FFFFFF"/>
          </a:solidFill>
          <a:ln w="9360">
            <a:solidFill>
              <a:srgbClr val="000000"/>
            </a:solidFill>
            <a:miter lim="800000"/>
          </a:ln>
        </p:spPr>
        <p:txBody>
          <a:bodyPr wrap="none" anchor="ctr"/>
          <a:lstStyle/>
          <a:p>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7891" name="Rectangle 2"/>
          <p:cNvSpPr>
            <a:spLocks noGrp="1" noChangeArrowheads="1"/>
          </p:cNvSpPr>
          <p:nvPr>
            <p:ph type="body"/>
          </p:nvPr>
        </p:nvSpPr>
        <p:spPr>
          <a:xfrm>
            <a:off x="914400" y="4343400"/>
            <a:ext cx="5019675" cy="4124325"/>
          </a:xfrm>
          <a:solidFill>
            <a:srgbClr val="FFFFFF"/>
          </a:solidFill>
          <a:ln w="9360">
            <a:solidFill>
              <a:srgbClr val="000000"/>
            </a:solidFill>
            <a:miter lim="800000"/>
          </a:ln>
        </p:spPr>
        <p:txBody>
          <a:bodyPr wrap="none" anchor="ctr"/>
          <a:lstStyle/>
          <a:p>
            <a:endParaRPr lang="en-US"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xfrm>
            <a:off x="1139825" y="695325"/>
            <a:ext cx="4567238" cy="3427413"/>
          </a:xfrm>
        </p:spPr>
      </p:sp>
      <p:sp>
        <p:nvSpPr>
          <p:cNvPr id="38915" name="Notes Placeholder 2"/>
          <p:cNvSpPr>
            <a:spLocks noGrp="1"/>
          </p:cNvSpPr>
          <p:nvPr>
            <p:ph type="body" idx="1"/>
          </p:nvPr>
        </p:nvSpPr>
        <p:spPr>
          <a:noFill/>
          <a:ln/>
        </p:spPr>
        <p:txBody>
          <a:bodyPr/>
          <a:lstStyle/>
          <a:p>
            <a:r>
              <a:rPr lang="en-US" smtClean="0">
                <a:latin typeface="Times New Roman" pitchFamily="18" charset="0"/>
              </a:rPr>
              <a:t>Write Custom Code in Java, .NET, Perl etc and Integrate Application Performance Metrics</a:t>
            </a:r>
          </a:p>
          <a:p>
            <a:endParaRPr lang="en-US" smtClean="0">
              <a:latin typeface="Times New Roman" pitchFamily="18" charset="0"/>
            </a:endParaRPr>
          </a:p>
          <a:p>
            <a:pPr eaLnBrk="1" hangingPunct="1">
              <a:spcBef>
                <a:spcPct val="0"/>
              </a:spcBef>
              <a:buClrTx/>
              <a:buSzTx/>
              <a:buFontTx/>
              <a:buNone/>
            </a:pPr>
            <a:r>
              <a:rPr lang="en-US" smtClean="0">
                <a:latin typeface="Times New Roman" pitchFamily="18" charset="0"/>
              </a:rPr>
              <a:t>Custom Applications: The custom Application monitoring capability is very powerful. It provides an easy mechanism to monitor metrics exposed via SNMP, WMI, JMX by default. In addition to that users can also add custom monitoring capability by writing Java. .NET, Perl etc code and integrate the metrics in to Applications Manager. The benefit is users automatically get alerting, reporting, grouping behavior without any extra effort.</a:t>
            </a:r>
          </a:p>
          <a:p>
            <a:endParaRPr lang="en-US" smtClean="0">
              <a:latin typeface="Times New Roman" pitchFamily="18" charset="0"/>
            </a:endParaRPr>
          </a:p>
        </p:txBody>
      </p:sp>
      <p:sp>
        <p:nvSpPr>
          <p:cNvPr id="38916" name="Slide Number Placeholder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92C778AA-3494-4841-B2E1-C3B346C851F5}"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xfrm>
            <a:off x="1139825" y="695325"/>
            <a:ext cx="4567238" cy="3427413"/>
          </a:xfrm>
        </p:spPr>
      </p:sp>
      <p:sp>
        <p:nvSpPr>
          <p:cNvPr id="39939" name="Notes Placeholder 2"/>
          <p:cNvSpPr>
            <a:spLocks noGrp="1"/>
          </p:cNvSpPr>
          <p:nvPr>
            <p:ph type="body" idx="1"/>
          </p:nvPr>
        </p:nvSpPr>
        <p:spPr>
          <a:noFill/>
          <a:ln/>
        </p:spPr>
        <p:txBody>
          <a:bodyPr/>
          <a:lstStyle/>
          <a:p>
            <a:pPr>
              <a:spcBef>
                <a:spcPct val="0"/>
              </a:spcBef>
            </a:pPr>
            <a:r>
              <a:rPr lang="en-US" smtClean="0">
                <a:latin typeface="Times New Roman" pitchFamily="18" charset="0"/>
              </a:rPr>
              <a:t>With support for simulating HTTP or HTTPS Web Transactions, ManageEngine Applications Manager can help you measure the End User Experience for your Web Applications.  With powerful Record and playback GUI, setting up a Web Transaction Monitor is easy. This capability can help you visualize, how web pages respond for your end users. </a:t>
            </a:r>
            <a:br>
              <a:rPr lang="en-US" smtClean="0">
                <a:latin typeface="Times New Roman" pitchFamily="18" charset="0"/>
              </a:rPr>
            </a:br>
            <a:r>
              <a:rPr lang="en-US" smtClean="0">
                <a:latin typeface="Times New Roman" pitchFamily="18" charset="0"/>
              </a:rPr>
              <a:t>The Record and playback GUI is like an Internet Explorer Browser and users can do the recording or configuration via a simple tool, and update the same in to Applications Manager seemlessly. There is no need for any sort of scripting etc.</a:t>
            </a:r>
          </a:p>
          <a:p>
            <a:pPr>
              <a:spcBef>
                <a:spcPct val="0"/>
              </a:spcBef>
            </a:pPr>
            <a:endParaRPr lang="en-US" smtClean="0">
              <a:latin typeface="Times New Roman" pitchFamily="18" charset="0"/>
            </a:endParaRPr>
          </a:p>
          <a:p>
            <a:pPr>
              <a:spcBef>
                <a:spcPct val="0"/>
              </a:spcBef>
            </a:pPr>
            <a:r>
              <a:rPr lang="en-US" smtClean="0">
                <a:latin typeface="Times New Roman" pitchFamily="18" charset="0"/>
              </a:rPr>
              <a:t>Additionally the ability to define acceptable thresholds and SLAs for Page Response Times can ensure the needs of your end users are met. </a:t>
            </a:r>
          </a:p>
          <a:p>
            <a:pPr>
              <a:spcBef>
                <a:spcPct val="0"/>
              </a:spcBef>
            </a:pPr>
            <a:endParaRPr lang="en-US" smtClean="0">
              <a:latin typeface="Times New Roman" pitchFamily="18" charset="0"/>
            </a:endParaRPr>
          </a:p>
          <a:p>
            <a:pPr>
              <a:spcBef>
                <a:spcPct val="0"/>
              </a:spcBef>
            </a:pPr>
            <a:r>
              <a:rPr lang="en-US" smtClean="0">
                <a:latin typeface="Times New Roman" pitchFamily="18" charset="0"/>
              </a:rPr>
              <a:t>What time of the day your web application is slow or which day of the week is my Application the slowest are some of the important metrics that you can derive. Additionally with content checks and page change notifications, you can be alerted when problematic changes are done to your critical web pages.  </a:t>
            </a:r>
          </a:p>
          <a:p>
            <a:pPr>
              <a:spcBef>
                <a:spcPct val="0"/>
              </a:spcBef>
            </a:pPr>
            <a:endParaRPr lang="en-US" smtClean="0">
              <a:latin typeface="Times New Roman" pitchFamily="18" charset="0"/>
            </a:endParaRPr>
          </a:p>
          <a:p>
            <a:endParaRPr lang="en-US" smtClean="0">
              <a:latin typeface="Times New Roman" pitchFamily="18" charset="0"/>
            </a:endParaRPr>
          </a:p>
        </p:txBody>
      </p:sp>
      <p:sp>
        <p:nvSpPr>
          <p:cNvPr id="39940" name="Slide Number Placeholder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A09DCED1-D968-452D-A522-C9EF85BBE140}"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0963" name="Rectangle 2"/>
          <p:cNvSpPr>
            <a:spLocks noGrp="1" noChangeArrowheads="1"/>
          </p:cNvSpPr>
          <p:nvPr>
            <p:ph type="body"/>
          </p:nvPr>
        </p:nvSpPr>
        <p:spPr>
          <a:xfrm>
            <a:off x="914400" y="4343400"/>
            <a:ext cx="5021263" cy="4124325"/>
          </a:xfrm>
          <a:solidFill>
            <a:srgbClr val="FFFFFF"/>
          </a:solidFill>
          <a:ln w="9360">
            <a:solidFill>
              <a:srgbClr val="000000"/>
            </a:solidFill>
            <a:miter lim="800000"/>
          </a:ln>
        </p:spPr>
        <p:txBody>
          <a:bodyPr wrap="none" anchor="ctr"/>
          <a:lstStyle/>
          <a:p>
            <a:r>
              <a:rPr lang="en-US" smtClean="0">
                <a:latin typeface="Times New Roman" pitchFamily="18" charset="0"/>
              </a:rPr>
              <a:t>When an error is detected, it can be notified immediately by configuring an action. There are many ways by which alert Notifications are done. Applications manager supports the following actions:</a:t>
            </a:r>
          </a:p>
          <a:p>
            <a:endParaRPr lang="en-US" smtClean="0">
              <a:latin typeface="Times New Roman" pitchFamily="18" charset="0"/>
            </a:endParaRPr>
          </a:p>
          <a:p>
            <a:r>
              <a:rPr lang="en-US" smtClean="0">
                <a:latin typeface="Times New Roman" pitchFamily="18" charset="0"/>
              </a:rPr>
              <a:t>Send Email, SMS, Execute custom scripts, sending SNMP Traps to third-party consoles, </a:t>
            </a:r>
          </a:p>
          <a:p>
            <a:r>
              <a:rPr lang="en-US" smtClean="0">
                <a:latin typeface="Times New Roman" pitchFamily="18" charset="0"/>
              </a:rPr>
              <a:t>Logging a ticket in ManageEngine ServiceDeskPlus which is a Help Desk and Asset Management software. </a:t>
            </a:r>
          </a:p>
          <a:p>
            <a:endParaRPr lang="en-US" smtClean="0">
              <a:latin typeface="Times New Roman" pitchFamily="18" charset="0"/>
            </a:endParaRPr>
          </a:p>
          <a:p>
            <a:r>
              <a:rPr lang="en-US" smtClean="0">
                <a:latin typeface="Times New Roman" pitchFamily="18" charset="0"/>
              </a:rPr>
              <a:t>The Root Cause Analysis Window helps users to quickly identify where the bottleneck is. From a high level Business Application View, users can know which business application is currently affected and know what the problem is quickly. For example, users can know that the CRM Application has an  Oracle database whose tablespace is reaching a critical thresholds and will run out of space etc.</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xfrm>
            <a:off x="1139825" y="695325"/>
            <a:ext cx="4567238" cy="3427413"/>
          </a:xfrm>
        </p:spPr>
      </p:sp>
      <p:sp>
        <p:nvSpPr>
          <p:cNvPr id="41987" name="Notes Placeholder 2"/>
          <p:cNvSpPr>
            <a:spLocks noGrp="1"/>
          </p:cNvSpPr>
          <p:nvPr>
            <p:ph type="body" idx="1"/>
          </p:nvPr>
        </p:nvSpPr>
        <p:spPr>
          <a:noFill/>
          <a:ln/>
        </p:spPr>
        <p:txBody>
          <a:bodyPr/>
          <a:lstStyle/>
          <a:p>
            <a:r>
              <a:rPr lang="en-US" smtClean="0">
                <a:latin typeface="Times New Roman" pitchFamily="18" charset="0"/>
              </a:rPr>
              <a:t/>
            </a:r>
            <a:br>
              <a:rPr lang="en-US" smtClean="0">
                <a:latin typeface="Times New Roman" pitchFamily="18" charset="0"/>
              </a:rPr>
            </a:br>
            <a:r>
              <a:rPr lang="en-US" smtClean="0">
                <a:latin typeface="Times New Roman" pitchFamily="18" charset="0"/>
              </a:rPr>
              <a:t>ManageEngine</a:t>
            </a:r>
            <a:r>
              <a:rPr lang="en-US" baseline="30000" smtClean="0">
                <a:latin typeface="Times New Roman" pitchFamily="18" charset="0"/>
              </a:rPr>
              <a:t>®</a:t>
            </a:r>
            <a:r>
              <a:rPr lang="en-US" smtClean="0">
                <a:latin typeface="Times New Roman" pitchFamily="18" charset="0"/>
              </a:rPr>
              <a:t> Applications Manager Enterprise Edition is a scalable solution. It supports a distributed architecture and hence helps to monitor thousands of servers and applications.</a:t>
            </a:r>
            <a:br>
              <a:rPr lang="en-US" smtClean="0">
                <a:latin typeface="Times New Roman" pitchFamily="18" charset="0"/>
              </a:rPr>
            </a:br>
            <a:r>
              <a:rPr lang="en-US" smtClean="0">
                <a:latin typeface="Times New Roman" pitchFamily="18" charset="0"/>
              </a:rPr>
              <a:t/>
            </a:r>
            <a:br>
              <a:rPr lang="en-US" smtClean="0">
                <a:latin typeface="Times New Roman" pitchFamily="18" charset="0"/>
              </a:rPr>
            </a:br>
            <a:r>
              <a:rPr lang="en-US" smtClean="0">
                <a:latin typeface="Times New Roman" pitchFamily="18" charset="0"/>
              </a:rPr>
              <a:t>The Enterprise Edition comprises of a distributed data collector (Managed Servers) setup. It also provides a Single Console (Admin Server) for consolidated reports and monitoring of alerts. The Admin Server facilitates a single view to all data and reports from the various distributed data collectors (Managed Servers).</a:t>
            </a:r>
          </a:p>
          <a:p>
            <a:endParaRPr lang="en-US" smtClean="0">
              <a:latin typeface="Times New Roman" pitchFamily="18" charset="0"/>
            </a:endParaRPr>
          </a:p>
          <a:p>
            <a:r>
              <a:rPr lang="en-US" smtClean="0">
                <a:latin typeface="Times New Roman" pitchFamily="18" charset="0"/>
              </a:rPr>
              <a:t>Additionally, the Enterprise Edition uses HTTPS as the mode of communication between the Admin Server and the Managed Server. This has an added advantage for users with a very secure environment where only HTTPS is allowed across different networks. This architecture hence helps them over come any restrictions on their monitoring capability.</a:t>
            </a:r>
          </a:p>
          <a:p>
            <a:endParaRPr lang="en-US" smtClean="0">
              <a:latin typeface="Times New Roman" pitchFamily="18" charset="0"/>
            </a:endParaRPr>
          </a:p>
          <a:p>
            <a:endParaRPr lang="en-US" smtClean="0">
              <a:latin typeface="Times New Roman" pitchFamily="18" charset="0"/>
            </a:endParaRPr>
          </a:p>
          <a:p>
            <a:endParaRPr lang="en-US" smtClean="0">
              <a:latin typeface="Times New Roman" pitchFamily="18" charset="0"/>
            </a:endParaRPr>
          </a:p>
          <a:p>
            <a:endParaRPr lang="en-US" smtClean="0">
              <a:latin typeface="Times New Roman" pitchFamily="18" charset="0"/>
            </a:endParaRPr>
          </a:p>
        </p:txBody>
      </p:sp>
      <p:sp>
        <p:nvSpPr>
          <p:cNvPr id="41988" name="Slide Number Placeholder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308B1883-6E31-4EEB-8A84-2329B16656AE}"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3011"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4035"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26627"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5059" name="Rectangle 2"/>
          <p:cNvSpPr>
            <a:spLocks noGrp="1" noChangeArrowheads="1"/>
          </p:cNvSpPr>
          <p:nvPr>
            <p:ph type="body"/>
          </p:nvPr>
        </p:nvSpPr>
        <p:spPr>
          <a:xfrm>
            <a:off x="914400" y="4343400"/>
            <a:ext cx="5019675" cy="4124325"/>
          </a:xfrm>
          <a:solidFill>
            <a:srgbClr val="FFFFFF"/>
          </a:solidFill>
          <a:ln w="9360">
            <a:solidFill>
              <a:srgbClr val="000000"/>
            </a:solidFill>
            <a:miter lim="800000"/>
          </a:ln>
        </p:spPr>
        <p:txBody>
          <a:bodyPr wrap="none" anchor="ctr"/>
          <a:lstStyle/>
          <a:p>
            <a:endParaRPr lang="en-US"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46083" name="Rectangle 2"/>
          <p:cNvSpPr>
            <a:spLocks noGrp="1" noChangeArrowheads="1"/>
          </p:cNvSpPr>
          <p:nvPr>
            <p:ph type="body"/>
          </p:nvPr>
        </p:nvSpPr>
        <p:spPr>
          <a:xfrm>
            <a:off x="914400" y="4343400"/>
            <a:ext cx="5019675" cy="4124325"/>
          </a:xfrm>
          <a:solidFill>
            <a:srgbClr val="FFFFFF"/>
          </a:solidFill>
          <a:ln w="9360">
            <a:solidFill>
              <a:srgbClr val="000000"/>
            </a:solidFill>
            <a:miter lim="800000"/>
          </a:ln>
        </p:spPr>
        <p:txBody>
          <a:bodyPr wrap="none" anchor="ctr"/>
          <a:lstStyle/>
          <a:p>
            <a:endParaRPr lang="en-US"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27651"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28675"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29699"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0723"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1747" name="Rectangle 2"/>
          <p:cNvSpPr>
            <a:spLocks noGrp="1" noChangeArrowheads="1"/>
          </p:cNvSpPr>
          <p:nvPr>
            <p:ph type="body"/>
          </p:nvPr>
        </p:nvSpPr>
        <p:spPr>
          <a:xfrm>
            <a:off x="914400" y="4343400"/>
            <a:ext cx="5019675" cy="4114800"/>
          </a:xfrm>
          <a:noFill/>
          <a:ln/>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2771" name="Rectangle 2"/>
          <p:cNvSpPr>
            <a:spLocks noGrp="1" noChangeArrowheads="1"/>
          </p:cNvSpPr>
          <p:nvPr>
            <p:ph type="body"/>
          </p:nvPr>
        </p:nvSpPr>
        <p:spPr>
          <a:xfrm>
            <a:off x="914400" y="4343400"/>
            <a:ext cx="5019675" cy="4124325"/>
          </a:xfrm>
          <a:solidFill>
            <a:srgbClr val="FFFFFF"/>
          </a:solidFill>
          <a:ln w="9360">
            <a:solidFill>
              <a:srgbClr val="000000"/>
            </a:solidFill>
            <a:miter lim="800000"/>
          </a:ln>
        </p:spPr>
        <p:txBody>
          <a:bodyPr wrap="none" anchor="ctr"/>
          <a:lstStyle/>
          <a:p>
            <a:endParaRPr lang="en-US"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33795" name="Rectangle 2"/>
          <p:cNvSpPr>
            <a:spLocks noGrp="1" noChangeArrowheads="1"/>
          </p:cNvSpPr>
          <p:nvPr>
            <p:ph type="body"/>
          </p:nvPr>
        </p:nvSpPr>
        <p:spPr>
          <a:xfrm>
            <a:off x="914400" y="4343400"/>
            <a:ext cx="5019675" cy="4124325"/>
          </a:xfrm>
          <a:solidFill>
            <a:srgbClr val="FFFFFF"/>
          </a:solidFill>
          <a:ln w="9360">
            <a:solidFill>
              <a:srgbClr val="000000"/>
            </a:solidFill>
            <a:miter lim="800000"/>
          </a:ln>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362200"/>
            <a:ext cx="7772400" cy="1238250"/>
          </a:xfrm>
        </p:spPr>
        <p:txBody>
          <a:bodyPr/>
          <a:lstStyle>
            <a:lvl1pPr algn="ctr">
              <a:defRPr>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601200"/>
            <a:ext cx="6400800" cy="11232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B4521014-A52E-4A7C-B7D5-C73E5FF4DE86}" type="datetimeFigureOut">
              <a:rPr lang="en-US"/>
              <a:pPr>
                <a:defRPr/>
              </a:pPr>
              <a:t>5/9/2011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710D2C9-E127-4B85-AD9F-A7F6BD232DB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FAD7B0B-557F-41A6-9EC2-EF09445BE4C4}" type="datetimeFigureOut">
              <a:rPr lang="en-US"/>
              <a:pPr>
                <a:defRPr/>
              </a:pPr>
              <a:t>5/9/2011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C1BDAD-CB68-4598-BBD5-D5E7DAE67075}"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516563"/>
          </a:xfrm>
        </p:spPr>
        <p:txBody>
          <a:bodyPr vert="eaVert"/>
          <a:lstStyle>
            <a:lvl1pPr>
              <a:defRPr>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9907AB-EC36-4797-8BA0-E902FAF60958}" type="datetimeFigureOut">
              <a:rPr lang="en-US"/>
              <a:pPr>
                <a:defRPr/>
              </a:pPr>
              <a:t>5/9/2011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669556-631E-4752-AF91-855D85F69FA5}"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A95A562F-071D-4780-B469-1CBFE44638CE}" type="datetimeFigureOut">
              <a:rPr lang="en-US"/>
              <a:pPr>
                <a:defRPr/>
              </a:pPr>
              <a:t>5/9/2011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05D90E8-96BB-4B68-A38B-65308D125C14}"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8432F3C0-9A18-411A-A8BE-17D55014D945}" type="datetimeFigureOut">
              <a:rPr lang="en-US"/>
              <a:pPr>
                <a:defRPr/>
              </a:pPr>
              <a:t>5/9/2011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68785F-551E-4BA8-8749-5BEA06DAFACE}"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007425"/>
            <a:ext cx="40386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19300"/>
            <a:ext cx="40386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728CA9EC-AD10-4973-A95C-1AA505DE1294}" type="datetimeFigureOut">
              <a:rPr lang="en-US"/>
              <a:pPr>
                <a:defRPr/>
              </a:pPr>
              <a:t>5/9/2011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DAD36F5-86A9-42D2-B9DC-4028F724E0B8}"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88198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521750"/>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85823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1498000"/>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F104C24C-3D5A-4AD2-AE4B-5C8AD1E35877}" type="datetimeFigureOut">
              <a:rPr lang="en-US"/>
              <a:pPr>
                <a:defRPr/>
              </a:pPr>
              <a:t>5/9/2011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7FD1C2F-918D-4100-B099-905CEFEF6DAC}"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F36BC95-BD46-40D1-B1BF-38008675DA53}" type="datetimeFigureOut">
              <a:rPr lang="en-US"/>
              <a:pPr>
                <a:defRPr/>
              </a:pPr>
              <a:t>5/9/2011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B7899A1-02EB-427F-B477-D5061D7DC0B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14AA341-018C-44BE-B6F1-E03DE0A22EFE}" type="datetimeFigureOut">
              <a:rPr lang="en-US"/>
              <a:pPr>
                <a:defRPr/>
              </a:pPr>
              <a:t>5/9/2011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AE41143-E4C8-4D55-8B5F-5BEDE97DB9F1}"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3008313" cy="1136225"/>
          </a:xfrm>
        </p:spPr>
        <p:txBody>
          <a:bodyPr anchor="b"/>
          <a:lstStyle>
            <a:lvl1pPr algn="l">
              <a:defRPr sz="20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762000"/>
            <a:ext cx="5111750" cy="53641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95804BD-7A37-415D-B618-F46A0DAD9A98}" type="datetimeFigureOut">
              <a:rPr lang="en-US"/>
              <a:pPr>
                <a:defRPr/>
              </a:pPr>
              <a:t>5/9/2011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D077F70-E258-4AF6-99E9-538AC3F0C3F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FE00645-5B88-46A1-A89B-BF2219F56B5A}" type="datetimeFigureOut">
              <a:rPr lang="en-US"/>
              <a:pPr>
                <a:defRPr/>
              </a:pPr>
              <a:t>5/9/2011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44DA6A-643E-4224-9A30-9510A13940F2}"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85725"/>
            <a:ext cx="8229600" cy="731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100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buFont typeface="Times New Roman" pitchFamily="16" charset="0"/>
              <a:buNone/>
              <a:defRPr sz="1200">
                <a:solidFill>
                  <a:schemeClr val="tx1">
                    <a:tint val="75000"/>
                  </a:schemeClr>
                </a:solidFill>
                <a:latin typeface="Times New Roman" pitchFamily="16" charset="0"/>
              </a:defRPr>
            </a:lvl1pPr>
          </a:lstStyle>
          <a:p>
            <a:pPr>
              <a:defRPr/>
            </a:pPr>
            <a:fld id="{6DBC4534-3B01-412C-A056-DDB67794ACA7}" type="datetimeFigureOut">
              <a:rPr lang="en-US"/>
              <a:pPr>
                <a:defRPr/>
              </a:pPr>
              <a:t>5/9/2011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buFont typeface="Times New Roman" pitchFamily="16" charset="0"/>
              <a:buNone/>
              <a:defRPr sz="1200">
                <a:solidFill>
                  <a:schemeClr val="tx1">
                    <a:tint val="75000"/>
                  </a:schemeClr>
                </a:solidFill>
                <a:latin typeface="Times New Roman" pitchFamily="16"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buFont typeface="Times New Roman" pitchFamily="16" charset="0"/>
              <a:buNone/>
              <a:defRPr sz="1200">
                <a:solidFill>
                  <a:schemeClr val="tx1">
                    <a:tint val="75000"/>
                  </a:schemeClr>
                </a:solidFill>
                <a:latin typeface="Times New Roman" pitchFamily="16" charset="0"/>
              </a:defRPr>
            </a:lvl1pPr>
          </a:lstStyle>
          <a:p>
            <a:pPr>
              <a:defRPr/>
            </a:pPr>
            <a:fld id="{37CB1B99-817A-4848-8EFE-CC0C168A9DFF}"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837"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l" rtl="0" eaLnBrk="0" fontAlgn="base" hangingPunct="0">
        <a:spcBef>
          <a:spcPct val="0"/>
        </a:spcBef>
        <a:spcAft>
          <a:spcPct val="0"/>
        </a:spcAft>
        <a:defRPr sz="4000" kern="1200">
          <a:solidFill>
            <a:schemeClr val="bg1"/>
          </a:solidFill>
          <a:latin typeface="+mj-lt"/>
          <a:ea typeface="+mj-ea"/>
          <a:cs typeface="+mj-cs"/>
        </a:defRPr>
      </a:lvl1pPr>
      <a:lvl2pPr algn="l" rtl="0" eaLnBrk="0" fontAlgn="base" hangingPunct="0">
        <a:spcBef>
          <a:spcPct val="0"/>
        </a:spcBef>
        <a:spcAft>
          <a:spcPct val="0"/>
        </a:spcAft>
        <a:defRPr sz="4000">
          <a:solidFill>
            <a:schemeClr val="bg1"/>
          </a:solidFill>
          <a:latin typeface="Calibri" pitchFamily="34" charset="0"/>
        </a:defRPr>
      </a:lvl2pPr>
      <a:lvl3pPr algn="l" rtl="0" eaLnBrk="0" fontAlgn="base" hangingPunct="0">
        <a:spcBef>
          <a:spcPct val="0"/>
        </a:spcBef>
        <a:spcAft>
          <a:spcPct val="0"/>
        </a:spcAft>
        <a:defRPr sz="4000">
          <a:solidFill>
            <a:schemeClr val="bg1"/>
          </a:solidFill>
          <a:latin typeface="Calibri" pitchFamily="34" charset="0"/>
        </a:defRPr>
      </a:lvl3pPr>
      <a:lvl4pPr algn="l" rtl="0" eaLnBrk="0" fontAlgn="base" hangingPunct="0">
        <a:spcBef>
          <a:spcPct val="0"/>
        </a:spcBef>
        <a:spcAft>
          <a:spcPct val="0"/>
        </a:spcAft>
        <a:defRPr sz="4000">
          <a:solidFill>
            <a:schemeClr val="bg1"/>
          </a:solidFill>
          <a:latin typeface="Calibri" pitchFamily="34" charset="0"/>
        </a:defRPr>
      </a:lvl4pPr>
      <a:lvl5pPr algn="l" rtl="0" eaLnBrk="0" fontAlgn="base" hangingPunct="0">
        <a:spcBef>
          <a:spcPct val="0"/>
        </a:spcBef>
        <a:spcAft>
          <a:spcPct val="0"/>
        </a:spcAft>
        <a:defRPr sz="4000">
          <a:solidFill>
            <a:schemeClr val="bg1"/>
          </a:solidFill>
          <a:latin typeface="Calibri" pitchFamily="34" charset="0"/>
        </a:defRPr>
      </a:lvl5pPr>
      <a:lvl6pPr marL="457200" algn="l" rtl="0" fontAlgn="base">
        <a:spcBef>
          <a:spcPct val="0"/>
        </a:spcBef>
        <a:spcAft>
          <a:spcPct val="0"/>
        </a:spcAft>
        <a:defRPr sz="4000">
          <a:solidFill>
            <a:schemeClr val="bg1"/>
          </a:solidFill>
          <a:latin typeface="Calibri" pitchFamily="34" charset="0"/>
        </a:defRPr>
      </a:lvl6pPr>
      <a:lvl7pPr marL="914400" algn="l" rtl="0" fontAlgn="base">
        <a:spcBef>
          <a:spcPct val="0"/>
        </a:spcBef>
        <a:spcAft>
          <a:spcPct val="0"/>
        </a:spcAft>
        <a:defRPr sz="4000">
          <a:solidFill>
            <a:schemeClr val="bg1"/>
          </a:solidFill>
          <a:latin typeface="Calibri" pitchFamily="34" charset="0"/>
        </a:defRPr>
      </a:lvl7pPr>
      <a:lvl8pPr marL="1371600" algn="l" rtl="0" fontAlgn="base">
        <a:spcBef>
          <a:spcPct val="0"/>
        </a:spcBef>
        <a:spcAft>
          <a:spcPct val="0"/>
        </a:spcAft>
        <a:defRPr sz="4000">
          <a:solidFill>
            <a:schemeClr val="bg1"/>
          </a:solidFill>
          <a:latin typeface="Calibri" pitchFamily="34" charset="0"/>
        </a:defRPr>
      </a:lvl8pPr>
      <a:lvl9pPr marL="1828800" algn="l" rtl="0" fontAlgn="base">
        <a:spcBef>
          <a:spcPct val="0"/>
        </a:spcBef>
        <a:spcAft>
          <a:spcPct val="0"/>
        </a:spcAft>
        <a:defRPr sz="4000">
          <a:solidFill>
            <a:schemeClr val="bg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1"/>
          <p:cNvGrpSpPr>
            <a:grpSpLocks/>
          </p:cNvGrpSpPr>
          <p:nvPr/>
        </p:nvGrpSpPr>
        <p:grpSpPr bwMode="auto">
          <a:xfrm>
            <a:off x="381000" y="1752600"/>
            <a:ext cx="8534400" cy="1922463"/>
            <a:chOff x="240" y="1104"/>
            <a:chExt cx="5376" cy="1211"/>
          </a:xfrm>
        </p:grpSpPr>
        <p:sp>
          <p:nvSpPr>
            <p:cNvPr id="4103" name="AutoShape 2"/>
            <p:cNvSpPr>
              <a:spLocks noChangeArrowheads="1"/>
            </p:cNvSpPr>
            <p:nvPr/>
          </p:nvSpPr>
          <p:spPr bwMode="auto">
            <a:xfrm>
              <a:off x="240" y="1104"/>
              <a:ext cx="5376" cy="960"/>
            </a:xfrm>
            <a:prstGeom prst="roundRect">
              <a:avLst>
                <a:gd name="adj" fmla="val 102"/>
              </a:avLst>
            </a:prstGeom>
            <a:noFill/>
            <a:ln w="9525">
              <a:noFill/>
              <a:round/>
              <a:headEnd/>
              <a:tailEnd/>
            </a:ln>
          </p:spPr>
          <p:txBody>
            <a:bodyPr wrap="none" anchor="ctr"/>
            <a:lstStyle/>
            <a:p>
              <a:endParaRPr lang="en-US"/>
            </a:p>
          </p:txBody>
        </p:sp>
        <p:sp>
          <p:nvSpPr>
            <p:cNvPr id="4104" name="Text Box 3"/>
            <p:cNvSpPr txBox="1">
              <a:spLocks noChangeArrowheads="1"/>
            </p:cNvSpPr>
            <p:nvPr/>
          </p:nvSpPr>
          <p:spPr bwMode="auto">
            <a:xfrm>
              <a:off x="240" y="1488"/>
              <a:ext cx="5376" cy="827"/>
            </a:xfrm>
            <a:prstGeom prst="rect">
              <a:avLst/>
            </a:prstGeom>
            <a:noFill/>
            <a:ln w="9525">
              <a:noFill/>
              <a:round/>
              <a:headEnd/>
              <a:tailEnd/>
            </a:ln>
          </p:spPr>
          <p:txBody>
            <a:bodyPr lIns="90000" tIns="46800" rIns="90000" bIns="46800" anchor="b">
              <a:spAutoFit/>
            </a:bodyPr>
            <a:lstStyle/>
            <a:p>
              <a:pPr algn="ctr" eaLnBrk="1" hangingPunct="1">
                <a:lnSpc>
                  <a:spcPct val="100000"/>
                </a:lnSpc>
                <a:buClr>
                  <a:srgbClr val="2B56AC"/>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b="1">
                  <a:solidFill>
                    <a:srgbClr val="2B56AC"/>
                  </a:solidFill>
                  <a:latin typeface="Verdana" pitchFamily="34" charset="0"/>
                </a:rPr>
                <a:t>ManageEngine®</a:t>
              </a:r>
              <a:endParaRPr lang="en-GB" sz="3200" b="1" baseline="36000">
                <a:solidFill>
                  <a:srgbClr val="2B56AC"/>
                </a:solidFill>
                <a:latin typeface="Verdana" pitchFamily="34" charset="0"/>
              </a:endParaRPr>
            </a:p>
            <a:p>
              <a:pPr algn="ctr" eaLnBrk="1" hangingPunct="1">
                <a:lnSpc>
                  <a:spcPct val="100000"/>
                </a:lnSpc>
                <a:buClr>
                  <a:srgbClr val="2B56AC"/>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4000" b="1">
                  <a:solidFill>
                    <a:srgbClr val="2B56AC"/>
                  </a:solidFill>
                  <a:latin typeface="Verdana" pitchFamily="34" charset="0"/>
                </a:rPr>
                <a:t>Applications Manager</a:t>
              </a:r>
            </a:p>
          </p:txBody>
        </p:sp>
      </p:grpSp>
      <p:grpSp>
        <p:nvGrpSpPr>
          <p:cNvPr id="4099" name="Group 4"/>
          <p:cNvGrpSpPr>
            <a:grpSpLocks/>
          </p:cNvGrpSpPr>
          <p:nvPr/>
        </p:nvGrpSpPr>
        <p:grpSpPr bwMode="auto">
          <a:xfrm>
            <a:off x="1981200" y="3810000"/>
            <a:ext cx="6934200" cy="500063"/>
            <a:chOff x="1584" y="2400"/>
            <a:chExt cx="2880" cy="288"/>
          </a:xfrm>
        </p:grpSpPr>
        <p:sp>
          <p:nvSpPr>
            <p:cNvPr id="4101" name="AutoShape 5"/>
            <p:cNvSpPr>
              <a:spLocks noChangeArrowheads="1"/>
            </p:cNvSpPr>
            <p:nvPr/>
          </p:nvSpPr>
          <p:spPr bwMode="auto">
            <a:xfrm>
              <a:off x="1584" y="2400"/>
              <a:ext cx="2880" cy="288"/>
            </a:xfrm>
            <a:prstGeom prst="roundRect">
              <a:avLst>
                <a:gd name="adj" fmla="val 347"/>
              </a:avLst>
            </a:prstGeom>
            <a:noFill/>
            <a:ln w="9525">
              <a:noFill/>
              <a:round/>
              <a:headEnd/>
              <a:tailEnd/>
            </a:ln>
          </p:spPr>
          <p:txBody>
            <a:bodyPr wrap="none" anchor="ctr"/>
            <a:lstStyle/>
            <a:p>
              <a:endParaRPr lang="en-US"/>
            </a:p>
          </p:txBody>
        </p:sp>
        <p:sp>
          <p:nvSpPr>
            <p:cNvPr id="4102" name="Text Box 6"/>
            <p:cNvSpPr txBox="1">
              <a:spLocks noChangeArrowheads="1"/>
            </p:cNvSpPr>
            <p:nvPr/>
          </p:nvSpPr>
          <p:spPr bwMode="auto">
            <a:xfrm>
              <a:off x="1584" y="2400"/>
              <a:ext cx="2880" cy="268"/>
            </a:xfrm>
            <a:prstGeom prst="rect">
              <a:avLst/>
            </a:prstGeom>
            <a:noFill/>
            <a:ln w="9525">
              <a:noFill/>
              <a:round/>
              <a:headEnd/>
              <a:tailEnd/>
            </a:ln>
          </p:spPr>
          <p:txBody>
            <a:bodyPr lIns="90000" tIns="46800" rIns="90000" bIns="46800">
              <a:spAutoFit/>
            </a:bodyPr>
            <a:lstStyle/>
            <a:p>
              <a:pPr marL="330200" indent="-330200" algn="r" eaLnBrk="1" hangingPunct="1">
                <a:lnSpc>
                  <a:spcPct val="100000"/>
                </a:lnSpc>
                <a:spcBef>
                  <a:spcPts val="800"/>
                </a:spcBef>
                <a:buClr>
                  <a:srgbClr val="002A7E"/>
                </a:buClr>
                <a:buFont typeface="Verdana" pitchFamily="34" charset="0"/>
                <a:buNone/>
                <a:tabLst>
                  <a:tab pos="330200" algn="l"/>
                  <a:tab pos="787400" algn="l"/>
                  <a:tab pos="1244600" algn="l"/>
                  <a:tab pos="1701800" algn="l"/>
                  <a:tab pos="2159000" algn="l"/>
                  <a:tab pos="2616200" algn="l"/>
                  <a:tab pos="3073400" algn="l"/>
                  <a:tab pos="3530600" algn="l"/>
                  <a:tab pos="3987800" algn="l"/>
                  <a:tab pos="4445000" algn="l"/>
                  <a:tab pos="4902200" algn="l"/>
                  <a:tab pos="5359400" algn="l"/>
                  <a:tab pos="5816600" algn="l"/>
                  <a:tab pos="6273800" algn="l"/>
                  <a:tab pos="6731000" algn="l"/>
                  <a:tab pos="7188200" algn="l"/>
                  <a:tab pos="7645400" algn="l"/>
                  <a:tab pos="8102600" algn="l"/>
                  <a:tab pos="8559800" algn="l"/>
                  <a:tab pos="9017000" algn="l"/>
                  <a:tab pos="9474200" algn="l"/>
                </a:tabLst>
              </a:pPr>
              <a:endParaRPr lang="en-US" b="1">
                <a:solidFill>
                  <a:srgbClr val="FAA700"/>
                </a:solidFill>
                <a:latin typeface="Arial" charset="0"/>
              </a:endParaRPr>
            </a:p>
          </p:txBody>
        </p:sp>
      </p:grpSp>
      <p:sp>
        <p:nvSpPr>
          <p:cNvPr id="4100" name="AutoShape 5"/>
          <p:cNvSpPr>
            <a:spLocks noChangeArrowheads="1"/>
          </p:cNvSpPr>
          <p:nvPr/>
        </p:nvSpPr>
        <p:spPr bwMode="auto">
          <a:xfrm>
            <a:off x="1600200" y="4114800"/>
            <a:ext cx="6499225" cy="401638"/>
          </a:xfrm>
          <a:prstGeom prst="roundRect">
            <a:avLst>
              <a:gd name="adj" fmla="val 347"/>
            </a:avLst>
          </a:prstGeom>
          <a:noFill/>
          <a:ln w="9525">
            <a:noFill/>
            <a:round/>
            <a:headEnd/>
            <a:tailEnd/>
          </a:ln>
        </p:spPr>
        <p:txBody>
          <a:bodyPr wrap="none"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000" b="1">
                <a:solidFill>
                  <a:srgbClr val="EF7C13"/>
                </a:solidFill>
                <a:latin typeface="Verdana" pitchFamily="34" charset="0"/>
              </a:rPr>
              <a:t>Capabilities for Glassfish Application Server</a:t>
            </a:r>
            <a:endParaRPr lang="en-GB" sz="2000" b="1">
              <a:solidFill>
                <a:srgbClr val="EF7C13"/>
              </a:solidFill>
              <a:latin typeface="Verdana"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5"/>
          <p:cNvSpPr txBox="1">
            <a:spLocks noChangeArrowheads="1"/>
          </p:cNvSpPr>
          <p:nvPr/>
        </p:nvSpPr>
        <p:spPr bwMode="auto">
          <a:xfrm>
            <a:off x="152400" y="152400"/>
            <a:ext cx="7467600" cy="436563"/>
          </a:xfrm>
          <a:prstGeom prst="rect">
            <a:avLst/>
          </a:prstGeom>
          <a:noFill/>
          <a:ln w="9525">
            <a:noFill/>
            <a:miter lim="800000"/>
            <a:headEnd/>
            <a:tailEnd/>
          </a:ln>
        </p:spPr>
        <p:txBody>
          <a:bodyPr>
            <a:spAutoFit/>
          </a:bodyPr>
          <a:lstStyle/>
          <a:p>
            <a:r>
              <a:rPr lang="en-US" sz="3200">
                <a:latin typeface="Verdana" pitchFamily="34" charset="0"/>
              </a:rPr>
              <a:t>Monitor Glassfish Java Runtime</a:t>
            </a:r>
          </a:p>
        </p:txBody>
      </p:sp>
      <p:pic>
        <p:nvPicPr>
          <p:cNvPr id="13315" name="Picture 7" descr="java-2.jpg"/>
          <p:cNvPicPr>
            <a:picLocks noChangeAspect="1"/>
          </p:cNvPicPr>
          <p:nvPr/>
        </p:nvPicPr>
        <p:blipFill>
          <a:blip r:embed="rId3"/>
          <a:srcRect/>
          <a:stretch>
            <a:fillRect/>
          </a:stretch>
        </p:blipFill>
        <p:spPr bwMode="auto">
          <a:xfrm>
            <a:off x="533400" y="3429000"/>
            <a:ext cx="7848600" cy="3048000"/>
          </a:xfrm>
          <a:prstGeom prst="rect">
            <a:avLst/>
          </a:prstGeom>
          <a:noFill/>
          <a:ln w="9525">
            <a:noFill/>
            <a:miter lim="800000"/>
            <a:headEnd/>
            <a:tailEnd/>
          </a:ln>
        </p:spPr>
      </p:pic>
      <p:pic>
        <p:nvPicPr>
          <p:cNvPr id="13316" name="Picture 8" descr="java-3.jpg"/>
          <p:cNvPicPr>
            <a:picLocks noChangeAspect="1"/>
          </p:cNvPicPr>
          <p:nvPr/>
        </p:nvPicPr>
        <p:blipFill>
          <a:blip r:embed="rId4"/>
          <a:srcRect/>
          <a:stretch>
            <a:fillRect/>
          </a:stretch>
        </p:blipFill>
        <p:spPr bwMode="auto">
          <a:xfrm>
            <a:off x="533400" y="838200"/>
            <a:ext cx="7924800" cy="25939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Content Placeholder 4" descr="j2ee-web-transaction-monitoring.gif"/>
          <p:cNvPicPr>
            <a:picLocks noGrp="1" noChangeAspect="1"/>
          </p:cNvPicPr>
          <p:nvPr>
            <p:ph idx="1"/>
          </p:nvPr>
        </p:nvPicPr>
        <p:blipFill>
          <a:blip r:embed="rId3"/>
          <a:srcRect/>
          <a:stretch>
            <a:fillRect/>
          </a:stretch>
        </p:blipFill>
        <p:spPr>
          <a:xfrm>
            <a:off x="457200" y="914400"/>
            <a:ext cx="8305800" cy="2743200"/>
          </a:xfrm>
          <a:noFill/>
        </p:spPr>
      </p:pic>
      <p:pic>
        <p:nvPicPr>
          <p:cNvPr id="14339" name="Picture 7" descr="j2ee-web-methods-2.bmp"/>
          <p:cNvPicPr>
            <a:picLocks noChangeAspect="1"/>
          </p:cNvPicPr>
          <p:nvPr/>
        </p:nvPicPr>
        <p:blipFill>
          <a:blip r:embed="rId4"/>
          <a:srcRect/>
          <a:stretch>
            <a:fillRect/>
          </a:stretch>
        </p:blipFill>
        <p:spPr bwMode="auto">
          <a:xfrm>
            <a:off x="457200" y="3810000"/>
            <a:ext cx="8315325" cy="2057400"/>
          </a:xfrm>
          <a:prstGeom prst="rect">
            <a:avLst/>
          </a:prstGeom>
          <a:noFill/>
          <a:ln w="9525">
            <a:noFill/>
            <a:miter lim="800000"/>
            <a:headEnd/>
            <a:tailEnd/>
          </a:ln>
        </p:spPr>
      </p:pic>
      <p:sp>
        <p:nvSpPr>
          <p:cNvPr id="14340" name="TextBox 5"/>
          <p:cNvSpPr txBox="1">
            <a:spLocks noChangeArrowheads="1"/>
          </p:cNvSpPr>
          <p:nvPr/>
        </p:nvSpPr>
        <p:spPr bwMode="auto">
          <a:xfrm>
            <a:off x="228600" y="152400"/>
            <a:ext cx="7467600" cy="436563"/>
          </a:xfrm>
          <a:prstGeom prst="rect">
            <a:avLst/>
          </a:prstGeom>
          <a:noFill/>
          <a:ln w="9525">
            <a:noFill/>
            <a:miter lim="800000"/>
            <a:headEnd/>
            <a:tailEnd/>
          </a:ln>
        </p:spPr>
        <p:txBody>
          <a:bodyPr>
            <a:spAutoFit/>
          </a:bodyPr>
          <a:lstStyle/>
          <a:p>
            <a:r>
              <a:rPr lang="en-US" sz="3200">
                <a:latin typeface="Verdana" pitchFamily="34" charset="0"/>
              </a:rPr>
              <a:t>J2EE Web Transactions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1"/>
          <p:cNvGrpSpPr>
            <a:grpSpLocks/>
          </p:cNvGrpSpPr>
          <p:nvPr/>
        </p:nvGrpSpPr>
        <p:grpSpPr bwMode="auto">
          <a:xfrm>
            <a:off x="0" y="0"/>
            <a:ext cx="6705600" cy="762000"/>
            <a:chOff x="0" y="0"/>
            <a:chExt cx="4224" cy="480"/>
          </a:xfrm>
        </p:grpSpPr>
        <p:sp>
          <p:nvSpPr>
            <p:cNvPr id="15364" name="AutoShape 2"/>
            <p:cNvSpPr>
              <a:spLocks noChangeArrowheads="1"/>
            </p:cNvSpPr>
            <p:nvPr/>
          </p:nvSpPr>
          <p:spPr bwMode="auto">
            <a:xfrm>
              <a:off x="0" y="48"/>
              <a:ext cx="4224" cy="432"/>
            </a:xfrm>
            <a:prstGeom prst="roundRect">
              <a:avLst>
                <a:gd name="adj" fmla="val 231"/>
              </a:avLst>
            </a:prstGeom>
            <a:noFill/>
            <a:ln w="9525">
              <a:noFill/>
              <a:round/>
              <a:headEnd/>
              <a:tailEnd/>
            </a:ln>
          </p:spPr>
          <p:txBody>
            <a:bodyPr wrap="none" anchor="ctr"/>
            <a:lstStyle/>
            <a:p>
              <a:endParaRPr lang="en-US"/>
            </a:p>
          </p:txBody>
        </p:sp>
        <p:sp>
          <p:nvSpPr>
            <p:cNvPr id="15365" name="Text Box 3"/>
            <p:cNvSpPr txBox="1">
              <a:spLocks noChangeArrowheads="1"/>
            </p:cNvSpPr>
            <p:nvPr/>
          </p:nvSpPr>
          <p:spPr bwMode="auto">
            <a:xfrm>
              <a:off x="0" y="0"/>
              <a:ext cx="4224"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 Servers and Services</a:t>
              </a:r>
            </a:p>
          </p:txBody>
        </p:sp>
      </p:grpSp>
      <p:sp>
        <p:nvSpPr>
          <p:cNvPr id="15363" name="Text Box 4"/>
          <p:cNvSpPr txBox="1">
            <a:spLocks noChangeArrowheads="1"/>
          </p:cNvSpPr>
          <p:nvPr/>
        </p:nvSpPr>
        <p:spPr bwMode="auto">
          <a:xfrm>
            <a:off x="712788" y="1366838"/>
            <a:ext cx="7924800" cy="2827337"/>
          </a:xfrm>
          <a:prstGeom prst="rect">
            <a:avLst/>
          </a:prstGeom>
          <a:noFill/>
          <a:ln w="9525">
            <a:noFill/>
            <a:round/>
            <a:headEnd/>
            <a:tailEnd/>
          </a:ln>
        </p:spPr>
        <p:txBody>
          <a:bodyPr lIns="90000" tIns="46800" rIns="90000" bIns="46800">
            <a:spAutoFit/>
          </a:bodyPr>
          <a:lstStyle/>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Sun Solaris </a:t>
            </a:r>
          </a:p>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Linux, Windows</a:t>
            </a:r>
          </a:p>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MS Exchange &amp; other mail Servers</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Web Servers – Apache, IIS, PHP</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WMI Performance Counters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1"/>
          <p:cNvGrpSpPr>
            <a:grpSpLocks/>
          </p:cNvGrpSpPr>
          <p:nvPr/>
        </p:nvGrpSpPr>
        <p:grpSpPr bwMode="auto">
          <a:xfrm>
            <a:off x="0" y="0"/>
            <a:ext cx="6705600" cy="762000"/>
            <a:chOff x="0" y="0"/>
            <a:chExt cx="4224" cy="480"/>
          </a:xfrm>
        </p:grpSpPr>
        <p:sp>
          <p:nvSpPr>
            <p:cNvPr id="16389" name="AutoShape 2"/>
            <p:cNvSpPr>
              <a:spLocks noChangeArrowheads="1"/>
            </p:cNvSpPr>
            <p:nvPr/>
          </p:nvSpPr>
          <p:spPr bwMode="auto">
            <a:xfrm>
              <a:off x="0" y="48"/>
              <a:ext cx="4224" cy="432"/>
            </a:xfrm>
            <a:prstGeom prst="roundRect">
              <a:avLst>
                <a:gd name="adj" fmla="val 231"/>
              </a:avLst>
            </a:prstGeom>
            <a:noFill/>
            <a:ln w="9525">
              <a:noFill/>
              <a:round/>
              <a:headEnd/>
              <a:tailEnd/>
            </a:ln>
          </p:spPr>
          <p:txBody>
            <a:bodyPr wrap="none" anchor="ctr"/>
            <a:lstStyle/>
            <a:p>
              <a:endParaRPr lang="en-US"/>
            </a:p>
          </p:txBody>
        </p:sp>
        <p:sp>
          <p:nvSpPr>
            <p:cNvPr id="16390" name="Text Box 3"/>
            <p:cNvSpPr txBox="1">
              <a:spLocks noChangeArrowheads="1"/>
            </p:cNvSpPr>
            <p:nvPr/>
          </p:nvSpPr>
          <p:spPr bwMode="auto">
            <a:xfrm>
              <a:off x="0" y="0"/>
              <a:ext cx="4224"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700" b="1">
                  <a:solidFill>
                    <a:srgbClr val="FFFFFF"/>
                  </a:solidFill>
                  <a:latin typeface="Verdana" pitchFamily="34" charset="0"/>
                </a:rPr>
                <a:t> </a:t>
              </a:r>
              <a:r>
                <a:rPr lang="en-GB" sz="3200">
                  <a:solidFill>
                    <a:srgbClr val="FFFFFF"/>
                  </a:solidFill>
                  <a:latin typeface="Verdana" pitchFamily="34" charset="0"/>
                </a:rPr>
                <a:t>Databases</a:t>
              </a:r>
              <a:endParaRPr lang="en-GB" sz="2700">
                <a:solidFill>
                  <a:srgbClr val="FFFFFF"/>
                </a:solidFill>
                <a:latin typeface="Verdana" pitchFamily="34" charset="0"/>
              </a:endParaRPr>
            </a:p>
          </p:txBody>
        </p:sp>
      </p:grpSp>
      <p:sp>
        <p:nvSpPr>
          <p:cNvPr id="16387" name="Text Box 4"/>
          <p:cNvSpPr txBox="1">
            <a:spLocks noChangeArrowheads="1"/>
          </p:cNvSpPr>
          <p:nvPr/>
        </p:nvSpPr>
        <p:spPr bwMode="auto">
          <a:xfrm>
            <a:off x="304800" y="1408113"/>
            <a:ext cx="3124200" cy="4710112"/>
          </a:xfrm>
          <a:prstGeom prst="rect">
            <a:avLst/>
          </a:prstGeom>
          <a:noFill/>
          <a:ln w="9525">
            <a:noFill/>
            <a:round/>
            <a:headEnd/>
            <a:tailEnd/>
          </a:ln>
        </p:spPr>
        <p:txBody>
          <a:bodyPr lIns="90000" tIns="46800" rIns="90000" bIns="46800">
            <a:spAutoFit/>
          </a:bodyPr>
          <a:lstStyle/>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Oracle</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MySQL</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Microsoft SQL Server</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IBM DB2</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Sybase</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PostgreSQL</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Memcached</a:t>
            </a:r>
          </a:p>
        </p:txBody>
      </p:sp>
      <p:pic>
        <p:nvPicPr>
          <p:cNvPr id="6" name="Picture 5" descr="mysql-scrrenshot.jpg"/>
          <p:cNvPicPr>
            <a:picLocks noChangeAspect="1"/>
          </p:cNvPicPr>
          <p:nvPr/>
        </p:nvPicPr>
        <p:blipFill>
          <a:blip r:embed="rId3"/>
          <a:stretch>
            <a:fillRect/>
          </a:stretch>
        </p:blipFill>
        <p:spPr>
          <a:xfrm>
            <a:off x="3581400" y="898525"/>
            <a:ext cx="5251450" cy="5349875"/>
          </a:xfrm>
          <a:prstGeom prst="rect">
            <a:avLst/>
          </a:prstGeom>
          <a:ln w="3175">
            <a:solidFill>
              <a:schemeClr val="bg1">
                <a:lumMod val="75000"/>
              </a:schemeClr>
            </a:solidFill>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3"/>
          <p:cNvGraphicFramePr>
            <a:graphicFrameLocks/>
          </p:cNvGraphicFramePr>
          <p:nvPr/>
        </p:nvGraphicFramePr>
        <p:xfrm>
          <a:off x="457200" y="990600"/>
          <a:ext cx="78486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411" name="TextBox 6"/>
          <p:cNvSpPr txBox="1">
            <a:spLocks noChangeArrowheads="1"/>
          </p:cNvSpPr>
          <p:nvPr/>
        </p:nvSpPr>
        <p:spPr bwMode="auto">
          <a:xfrm>
            <a:off x="228600" y="152400"/>
            <a:ext cx="7467600" cy="436563"/>
          </a:xfrm>
          <a:prstGeom prst="rect">
            <a:avLst/>
          </a:prstGeom>
          <a:noFill/>
          <a:ln w="9525">
            <a:noFill/>
            <a:miter lim="800000"/>
            <a:headEnd/>
            <a:tailEnd/>
          </a:ln>
        </p:spPr>
        <p:txBody>
          <a:bodyPr>
            <a:spAutoFit/>
          </a:bodyPr>
          <a:lstStyle/>
          <a:p>
            <a:r>
              <a:rPr lang="en-US" sz="3200">
                <a:latin typeface="Verdana" pitchFamily="34" charset="0"/>
              </a:rPr>
              <a:t>Monitor Custom Applications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1371600"/>
          <a:ext cx="7848600" cy="525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435" name="TextBox 5"/>
          <p:cNvSpPr txBox="1">
            <a:spLocks noChangeArrowheads="1"/>
          </p:cNvSpPr>
          <p:nvPr/>
        </p:nvSpPr>
        <p:spPr bwMode="auto">
          <a:xfrm>
            <a:off x="76200" y="152400"/>
            <a:ext cx="8077200" cy="433388"/>
          </a:xfrm>
          <a:prstGeom prst="rect">
            <a:avLst/>
          </a:prstGeom>
          <a:noFill/>
          <a:ln w="9525">
            <a:noFill/>
            <a:miter lim="800000"/>
            <a:headEnd/>
            <a:tailEnd/>
          </a:ln>
        </p:spPr>
        <p:txBody>
          <a:bodyPr>
            <a:spAutoFit/>
          </a:bodyPr>
          <a:lstStyle/>
          <a:p>
            <a:r>
              <a:rPr lang="en-US" sz="3200">
                <a:latin typeface="Verdana" pitchFamily="34" charset="0"/>
              </a:rPr>
              <a:t>End User Experience Measurement</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a:off x="533400" y="0"/>
            <a:ext cx="6704013" cy="684213"/>
          </a:xfrm>
          <a:prstGeom prst="roundRect">
            <a:avLst>
              <a:gd name="adj" fmla="val 231"/>
            </a:avLst>
          </a:prstGeom>
          <a:noFill/>
          <a:ln w="9525">
            <a:noFill/>
            <a:round/>
            <a:headEnd/>
            <a:tailEnd/>
          </a:ln>
        </p:spPr>
        <p:txBody>
          <a:bodyPr wrap="none" anchor="ctr"/>
          <a:lstStyle/>
          <a:p>
            <a:endParaRPr lang="en-US"/>
          </a:p>
        </p:txBody>
      </p:sp>
      <p:sp>
        <p:nvSpPr>
          <p:cNvPr id="19459" name="Text Box 4"/>
          <p:cNvSpPr txBox="1">
            <a:spLocks noChangeArrowheads="1"/>
          </p:cNvSpPr>
          <p:nvPr/>
        </p:nvSpPr>
        <p:spPr bwMode="auto">
          <a:xfrm>
            <a:off x="228600" y="838200"/>
            <a:ext cx="2590800" cy="463550"/>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latin typeface="Verdana" pitchFamily="34" charset="0"/>
              </a:rPr>
              <a:t>Alert View</a:t>
            </a:r>
          </a:p>
        </p:txBody>
      </p:sp>
      <p:sp>
        <p:nvSpPr>
          <p:cNvPr id="19460" name="Text Box 5"/>
          <p:cNvSpPr txBox="1">
            <a:spLocks noChangeArrowheads="1"/>
          </p:cNvSpPr>
          <p:nvPr/>
        </p:nvSpPr>
        <p:spPr bwMode="auto">
          <a:xfrm>
            <a:off x="609600" y="5334000"/>
            <a:ext cx="4114800" cy="463550"/>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latin typeface="Verdana" pitchFamily="34" charset="0"/>
              </a:rPr>
              <a:t>Root Cause Analysis</a:t>
            </a:r>
          </a:p>
        </p:txBody>
      </p:sp>
      <p:sp>
        <p:nvSpPr>
          <p:cNvPr id="19461" name="TextBox 13"/>
          <p:cNvSpPr txBox="1">
            <a:spLocks noChangeArrowheads="1"/>
          </p:cNvSpPr>
          <p:nvPr/>
        </p:nvSpPr>
        <p:spPr bwMode="auto">
          <a:xfrm>
            <a:off x="228600" y="152400"/>
            <a:ext cx="7543800" cy="436563"/>
          </a:xfrm>
          <a:prstGeom prst="rect">
            <a:avLst/>
          </a:prstGeom>
          <a:noFill/>
          <a:ln w="9525">
            <a:noFill/>
            <a:miter lim="800000"/>
            <a:headEnd/>
            <a:tailEnd/>
          </a:ln>
        </p:spPr>
        <p:txBody>
          <a:bodyPr>
            <a:spAutoFit/>
          </a:bodyPr>
          <a:lstStyle/>
          <a:p>
            <a:r>
              <a:rPr lang="en-US" sz="3200">
                <a:latin typeface="Verdana" pitchFamily="34" charset="0"/>
              </a:rPr>
              <a:t>Fault Management</a:t>
            </a:r>
          </a:p>
        </p:txBody>
      </p:sp>
      <p:grpSp>
        <p:nvGrpSpPr>
          <p:cNvPr id="19462" name="Group 6"/>
          <p:cNvGrpSpPr>
            <a:grpSpLocks/>
          </p:cNvGrpSpPr>
          <p:nvPr/>
        </p:nvGrpSpPr>
        <p:grpSpPr bwMode="auto">
          <a:xfrm>
            <a:off x="304800" y="838200"/>
            <a:ext cx="6477000" cy="2514600"/>
            <a:chOff x="2736" y="2448"/>
            <a:chExt cx="2836" cy="1710"/>
          </a:xfrm>
        </p:grpSpPr>
        <p:pic>
          <p:nvPicPr>
            <p:cNvPr id="19464" name="Picture 7"/>
            <p:cNvPicPr>
              <a:picLocks noChangeAspect="1" noChangeArrowheads="1"/>
            </p:cNvPicPr>
            <p:nvPr/>
          </p:nvPicPr>
          <p:blipFill>
            <a:blip r:embed="rId3"/>
            <a:srcRect/>
            <a:stretch>
              <a:fillRect/>
            </a:stretch>
          </p:blipFill>
          <p:spPr bwMode="auto">
            <a:xfrm>
              <a:off x="2736" y="2448"/>
              <a:ext cx="2837" cy="1711"/>
            </a:xfrm>
            <a:prstGeom prst="rect">
              <a:avLst/>
            </a:prstGeom>
            <a:noFill/>
            <a:ln w="9525">
              <a:noFill/>
              <a:round/>
              <a:headEnd/>
              <a:tailEnd/>
            </a:ln>
          </p:spPr>
        </p:pic>
        <p:sp>
          <p:nvSpPr>
            <p:cNvPr id="19465" name="AutoShape 8"/>
            <p:cNvSpPr>
              <a:spLocks noChangeArrowheads="1"/>
            </p:cNvSpPr>
            <p:nvPr/>
          </p:nvSpPr>
          <p:spPr bwMode="auto">
            <a:xfrm>
              <a:off x="2736" y="2448"/>
              <a:ext cx="2837" cy="1711"/>
            </a:xfrm>
            <a:prstGeom prst="roundRect">
              <a:avLst>
                <a:gd name="adj" fmla="val 56"/>
              </a:avLst>
            </a:prstGeom>
            <a:noFill/>
            <a:ln w="9360">
              <a:solidFill>
                <a:srgbClr val="000000"/>
              </a:solidFill>
              <a:miter lim="800000"/>
              <a:headEnd/>
              <a:tailEnd/>
            </a:ln>
          </p:spPr>
          <p:txBody>
            <a:bodyPr wrap="none" anchor="ctr"/>
            <a:lstStyle/>
            <a:p>
              <a:endParaRPr lang="en-US"/>
            </a:p>
          </p:txBody>
        </p:sp>
      </p:grpSp>
      <p:pic>
        <p:nvPicPr>
          <p:cNvPr id="19463" name="Picture 10" descr="alerts-view.gif"/>
          <p:cNvPicPr>
            <a:picLocks noChangeAspect="1"/>
          </p:cNvPicPr>
          <p:nvPr/>
        </p:nvPicPr>
        <p:blipFill>
          <a:blip r:embed="rId4"/>
          <a:srcRect/>
          <a:stretch>
            <a:fillRect/>
          </a:stretch>
        </p:blipFill>
        <p:spPr bwMode="auto">
          <a:xfrm>
            <a:off x="2438400" y="1828800"/>
            <a:ext cx="6019800" cy="435927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Content Placeholder 7" descr="gettingstarted_enterprise.gif"/>
          <p:cNvPicPr>
            <a:picLocks noGrp="1" noChangeAspect="1"/>
          </p:cNvPicPr>
          <p:nvPr>
            <p:ph idx="1"/>
          </p:nvPr>
        </p:nvPicPr>
        <p:blipFill>
          <a:blip r:embed="rId3"/>
          <a:srcRect/>
          <a:stretch>
            <a:fillRect/>
          </a:stretch>
        </p:blipFill>
        <p:spPr>
          <a:xfrm>
            <a:off x="762000" y="1752600"/>
            <a:ext cx="7227888" cy="3886200"/>
          </a:xfrm>
          <a:noFill/>
        </p:spPr>
      </p:pic>
      <p:sp>
        <p:nvSpPr>
          <p:cNvPr id="20483" name="TextBox 5"/>
          <p:cNvSpPr txBox="1">
            <a:spLocks noChangeArrowheads="1"/>
          </p:cNvSpPr>
          <p:nvPr/>
        </p:nvSpPr>
        <p:spPr bwMode="auto">
          <a:xfrm>
            <a:off x="457200" y="914400"/>
            <a:ext cx="7010400" cy="461963"/>
          </a:xfrm>
          <a:prstGeom prst="rect">
            <a:avLst/>
          </a:prstGeom>
          <a:noFill/>
          <a:ln w="9525">
            <a:noFill/>
            <a:miter lim="800000"/>
            <a:headEnd/>
            <a:tailEnd/>
          </a:ln>
        </p:spPr>
        <p:txBody>
          <a:bodyPr>
            <a:spAutoFit/>
          </a:bodyPr>
          <a:lstStyle/>
          <a:p>
            <a:r>
              <a:rPr lang="en-US" b="1"/>
              <a:t>Scalable Monitoring Architecture</a:t>
            </a:r>
          </a:p>
        </p:txBody>
      </p:sp>
      <p:sp>
        <p:nvSpPr>
          <p:cNvPr id="20484" name="TextBox 6"/>
          <p:cNvSpPr txBox="1">
            <a:spLocks noChangeArrowheads="1"/>
          </p:cNvSpPr>
          <p:nvPr/>
        </p:nvSpPr>
        <p:spPr bwMode="auto">
          <a:xfrm>
            <a:off x="152400" y="152400"/>
            <a:ext cx="8915400" cy="390525"/>
          </a:xfrm>
          <a:prstGeom prst="rect">
            <a:avLst/>
          </a:prstGeom>
          <a:noFill/>
          <a:ln w="9525">
            <a:noFill/>
            <a:miter lim="800000"/>
            <a:headEnd/>
            <a:tailEnd/>
          </a:ln>
        </p:spPr>
        <p:txBody>
          <a:bodyPr>
            <a:spAutoFit/>
          </a:bodyPr>
          <a:lstStyle/>
          <a:p>
            <a:r>
              <a:rPr lang="en-US" sz="2800">
                <a:latin typeface="Verdana" pitchFamily="34" charset="0"/>
              </a:rPr>
              <a:t>Applications Manager Enterprise Edition</a:t>
            </a:r>
          </a:p>
        </p:txBody>
      </p:sp>
      <p:sp>
        <p:nvSpPr>
          <p:cNvPr id="20485" name="AutoShape 5"/>
          <p:cNvSpPr>
            <a:spLocks noChangeArrowheads="1"/>
          </p:cNvSpPr>
          <p:nvPr/>
        </p:nvSpPr>
        <p:spPr bwMode="auto">
          <a:xfrm>
            <a:off x="1524000" y="1219200"/>
            <a:ext cx="5919788" cy="463550"/>
          </a:xfrm>
          <a:prstGeom prst="roundRect">
            <a:avLst>
              <a:gd name="adj" fmla="val 347"/>
            </a:avLst>
          </a:prstGeom>
          <a:noFill/>
          <a:ln w="9525">
            <a:noFill/>
            <a:round/>
            <a:headEnd/>
            <a:tailEnd/>
          </a:ln>
        </p:spPr>
        <p:txBody>
          <a:bodyPr wrap="none"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EF7C13"/>
                </a:solidFill>
                <a:latin typeface="Verdana" pitchFamily="34" charset="0"/>
              </a:rPr>
              <a:t>Distributed Monitoring Capability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1"/>
          <p:cNvGrpSpPr>
            <a:grpSpLocks/>
          </p:cNvGrpSpPr>
          <p:nvPr/>
        </p:nvGrpSpPr>
        <p:grpSpPr bwMode="auto">
          <a:xfrm>
            <a:off x="152400" y="0"/>
            <a:ext cx="6019800" cy="685800"/>
            <a:chOff x="96" y="0"/>
            <a:chExt cx="3792" cy="432"/>
          </a:xfrm>
        </p:grpSpPr>
        <p:sp>
          <p:nvSpPr>
            <p:cNvPr id="21508" name="AutoShape 2"/>
            <p:cNvSpPr>
              <a:spLocks noChangeArrowheads="1"/>
            </p:cNvSpPr>
            <p:nvPr/>
          </p:nvSpPr>
          <p:spPr bwMode="auto">
            <a:xfrm>
              <a:off x="96" y="144"/>
              <a:ext cx="3792" cy="288"/>
            </a:xfrm>
            <a:prstGeom prst="roundRect">
              <a:avLst>
                <a:gd name="adj" fmla="val 231"/>
              </a:avLst>
            </a:prstGeom>
            <a:noFill/>
            <a:ln w="9525">
              <a:noFill/>
              <a:round/>
              <a:headEnd/>
              <a:tailEnd/>
            </a:ln>
          </p:spPr>
          <p:txBody>
            <a:bodyPr wrap="none" anchor="ctr"/>
            <a:lstStyle/>
            <a:p>
              <a:endParaRPr lang="en-US"/>
            </a:p>
          </p:txBody>
        </p:sp>
        <p:sp>
          <p:nvSpPr>
            <p:cNvPr id="21509" name="Text Box 3"/>
            <p:cNvSpPr txBox="1">
              <a:spLocks noChangeArrowheads="1"/>
            </p:cNvSpPr>
            <p:nvPr/>
          </p:nvSpPr>
          <p:spPr bwMode="auto">
            <a:xfrm>
              <a:off x="96" y="0"/>
              <a:ext cx="3792"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Technical Benefits</a:t>
              </a:r>
            </a:p>
          </p:txBody>
        </p:sp>
      </p:grpSp>
      <p:sp>
        <p:nvSpPr>
          <p:cNvPr id="21507" name="Text Box 4"/>
          <p:cNvSpPr txBox="1">
            <a:spLocks noChangeArrowheads="1"/>
          </p:cNvSpPr>
          <p:nvPr/>
        </p:nvSpPr>
        <p:spPr bwMode="auto">
          <a:xfrm>
            <a:off x="673100" y="1347788"/>
            <a:ext cx="8458200" cy="3829050"/>
          </a:xfrm>
          <a:prstGeom prst="rect">
            <a:avLst/>
          </a:prstGeom>
          <a:noFill/>
          <a:ln w="9525">
            <a:noFill/>
            <a:round/>
            <a:headEnd/>
            <a:tailEnd/>
          </a:ln>
        </p:spPr>
        <p:txBody>
          <a:bodyPr lIns="90000" tIns="46800" rIns="90000" bIns="46800">
            <a:spAutoFit/>
          </a:bodyPr>
          <a:lstStyle/>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Out-of-the-box Support for Heterogeneous Applications and Servers </a:t>
            </a:r>
          </a:p>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Standards based Approach to Managing IT Resources </a:t>
            </a:r>
          </a:p>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Agentless Monitoring Ensures Low Cost of Maintenance</a:t>
            </a:r>
          </a:p>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Distributed architecture for High Scalability</a:t>
            </a:r>
          </a:p>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Web Client Ensures High Usability</a:t>
            </a:r>
          </a:p>
          <a:p>
            <a:pPr eaLnBrk="1" hangingPunct="1">
              <a:lnSpc>
                <a:spcPts val="3325"/>
              </a:lnSpc>
              <a:spcBef>
                <a:spcPts val="600"/>
              </a:spcBef>
              <a:buClr>
                <a:srgbClr val="EF7C13"/>
              </a:buClr>
              <a:buFont typeface="Wingdings" pitchFamily="2" charset="2"/>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1"/>
          <p:cNvGrpSpPr>
            <a:grpSpLocks/>
          </p:cNvGrpSpPr>
          <p:nvPr/>
        </p:nvGrpSpPr>
        <p:grpSpPr bwMode="auto">
          <a:xfrm>
            <a:off x="152400" y="0"/>
            <a:ext cx="6019800" cy="685800"/>
            <a:chOff x="96" y="0"/>
            <a:chExt cx="3792" cy="432"/>
          </a:xfrm>
        </p:grpSpPr>
        <p:sp>
          <p:nvSpPr>
            <p:cNvPr id="22535" name="AutoShape 2"/>
            <p:cNvSpPr>
              <a:spLocks noChangeArrowheads="1"/>
            </p:cNvSpPr>
            <p:nvPr/>
          </p:nvSpPr>
          <p:spPr bwMode="auto">
            <a:xfrm>
              <a:off x="96" y="144"/>
              <a:ext cx="3792" cy="288"/>
            </a:xfrm>
            <a:prstGeom prst="roundRect">
              <a:avLst>
                <a:gd name="adj" fmla="val 231"/>
              </a:avLst>
            </a:prstGeom>
            <a:noFill/>
            <a:ln w="9525">
              <a:noFill/>
              <a:round/>
              <a:headEnd/>
              <a:tailEnd/>
            </a:ln>
          </p:spPr>
          <p:txBody>
            <a:bodyPr wrap="none" anchor="ctr"/>
            <a:lstStyle/>
            <a:p>
              <a:endParaRPr lang="en-US"/>
            </a:p>
          </p:txBody>
        </p:sp>
        <p:sp>
          <p:nvSpPr>
            <p:cNvPr id="22536" name="Text Box 3"/>
            <p:cNvSpPr txBox="1">
              <a:spLocks noChangeArrowheads="1"/>
            </p:cNvSpPr>
            <p:nvPr/>
          </p:nvSpPr>
          <p:spPr bwMode="auto">
            <a:xfrm>
              <a:off x="96" y="0"/>
              <a:ext cx="3792"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Free Edition</a:t>
              </a:r>
            </a:p>
          </p:txBody>
        </p:sp>
      </p:grpSp>
      <p:sp>
        <p:nvSpPr>
          <p:cNvPr id="22531" name="Text Box 4"/>
          <p:cNvSpPr txBox="1">
            <a:spLocks noChangeArrowheads="1"/>
          </p:cNvSpPr>
          <p:nvPr/>
        </p:nvSpPr>
        <p:spPr bwMode="auto">
          <a:xfrm>
            <a:off x="565150" y="1066800"/>
            <a:ext cx="8121650" cy="1941513"/>
          </a:xfrm>
          <a:prstGeom prst="rect">
            <a:avLst/>
          </a:prstGeom>
          <a:noFill/>
          <a:ln w="9525">
            <a:noFill/>
            <a:round/>
            <a:headEnd/>
            <a:tailEnd/>
          </a:ln>
        </p:spPr>
        <p:txBody>
          <a:bodyPr lIns="90000" tIns="46800" rIns="90000" bIns="46800">
            <a:spAutoFit/>
          </a:bodyPr>
          <a:lstStyle/>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Free Edition : Supports Monitoring up to 5 Servers / </a:t>
            </a:r>
            <a:br>
              <a:rPr lang="en-GB" b="1">
                <a:solidFill>
                  <a:srgbClr val="2B56AC"/>
                </a:solidFill>
                <a:latin typeface="Arial" charset="0"/>
              </a:rPr>
            </a:br>
            <a:r>
              <a:rPr lang="en-GB" b="1">
                <a:solidFill>
                  <a:srgbClr val="2B56AC"/>
                </a:solidFill>
                <a:latin typeface="Arial" charset="0"/>
              </a:rPr>
              <a:t>  Application Servers / Databases etc.</a:t>
            </a:r>
          </a:p>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Fully Functional</a:t>
            </a:r>
          </a:p>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No extra Plug-in Required</a:t>
            </a:r>
          </a:p>
        </p:txBody>
      </p:sp>
      <p:sp>
        <p:nvSpPr>
          <p:cNvPr id="22532" name="AutoShape 5"/>
          <p:cNvSpPr>
            <a:spLocks noChangeArrowheads="1"/>
          </p:cNvSpPr>
          <p:nvPr/>
        </p:nvSpPr>
        <p:spPr bwMode="auto">
          <a:xfrm>
            <a:off x="228600" y="3506788"/>
            <a:ext cx="3962400" cy="1939925"/>
          </a:xfrm>
          <a:prstGeom prst="roundRect">
            <a:avLst>
              <a:gd name="adj" fmla="val 347"/>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a:solidFill>
                  <a:srgbClr val="EF7C13"/>
                </a:solidFill>
                <a:latin typeface="Verdana" pitchFamily="34" charset="0"/>
              </a:rPr>
              <a:t>Professional Edition: Pricing Starts at $795 for </a:t>
            </a:r>
            <a:r>
              <a:rPr lang="en-US">
                <a:solidFill>
                  <a:schemeClr val="accent2"/>
                </a:solidFill>
                <a:latin typeface="Verdana" pitchFamily="34" charset="0"/>
              </a:rPr>
              <a:t>Monitoring</a:t>
            </a:r>
            <a:r>
              <a:rPr lang="en-US" b="1">
                <a:solidFill>
                  <a:schemeClr val="accent2"/>
                </a:solidFill>
                <a:latin typeface="Verdana" pitchFamily="34" charset="0"/>
              </a:rPr>
              <a:t> </a:t>
            </a:r>
            <a:r>
              <a:rPr lang="en-US">
                <a:solidFill>
                  <a:schemeClr val="accent2"/>
                </a:solidFill>
                <a:latin typeface="Verdana" pitchFamily="34" charset="0"/>
              </a:rPr>
              <a:t>25 Servers, application servers or DBs etc.</a:t>
            </a:r>
            <a:endParaRPr lang="en-GB">
              <a:solidFill>
                <a:schemeClr val="accent2"/>
              </a:solidFill>
              <a:latin typeface="Verdana" pitchFamily="34" charset="0"/>
            </a:endParaRPr>
          </a:p>
        </p:txBody>
      </p:sp>
      <p:sp>
        <p:nvSpPr>
          <p:cNvPr id="22533" name="AutoShape 5"/>
          <p:cNvSpPr>
            <a:spLocks noChangeArrowheads="1"/>
          </p:cNvSpPr>
          <p:nvPr/>
        </p:nvSpPr>
        <p:spPr bwMode="auto">
          <a:xfrm>
            <a:off x="4343400" y="3505200"/>
            <a:ext cx="4419600" cy="1941513"/>
          </a:xfrm>
          <a:prstGeom prst="roundRect">
            <a:avLst>
              <a:gd name="adj" fmla="val 347"/>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b="1">
                <a:solidFill>
                  <a:srgbClr val="EF7C13"/>
                </a:solidFill>
                <a:latin typeface="Verdana" pitchFamily="34" charset="0"/>
              </a:rPr>
              <a:t>Enterprise Edition: Pricing Starts at $7995 for </a:t>
            </a:r>
            <a:r>
              <a:rPr lang="en-US">
                <a:solidFill>
                  <a:schemeClr val="accent2"/>
                </a:solidFill>
                <a:latin typeface="Verdana" pitchFamily="34" charset="0"/>
              </a:rPr>
              <a:t>Monitoring</a:t>
            </a:r>
            <a:r>
              <a:rPr lang="en-US" b="1">
                <a:solidFill>
                  <a:schemeClr val="accent2"/>
                </a:solidFill>
                <a:latin typeface="Verdana" pitchFamily="34" charset="0"/>
              </a:rPr>
              <a:t> </a:t>
            </a:r>
            <a:r>
              <a:rPr lang="en-US">
                <a:solidFill>
                  <a:schemeClr val="accent2"/>
                </a:solidFill>
                <a:latin typeface="Verdana" pitchFamily="34" charset="0"/>
              </a:rPr>
              <a:t>250 Servers, application servers or DBs etc.</a:t>
            </a:r>
            <a:endParaRPr lang="en-GB">
              <a:solidFill>
                <a:schemeClr val="accent2"/>
              </a:solidFill>
              <a:latin typeface="Verdana" pitchFamily="34" charset="0"/>
            </a:endParaRPr>
          </a:p>
        </p:txBody>
      </p:sp>
      <p:cxnSp>
        <p:nvCxnSpPr>
          <p:cNvPr id="22534" name="Straight Connector 8"/>
          <p:cNvCxnSpPr>
            <a:cxnSpLocks noChangeShapeType="1"/>
          </p:cNvCxnSpPr>
          <p:nvPr/>
        </p:nvCxnSpPr>
        <p:spPr bwMode="auto">
          <a:xfrm rot="5400000">
            <a:off x="3009901" y="4533900"/>
            <a:ext cx="2362200" cy="3175"/>
          </a:xfrm>
          <a:prstGeom prst="line">
            <a:avLst/>
          </a:prstGeom>
          <a:noFill/>
          <a:ln w="19050" algn="ctr">
            <a:solidFill>
              <a:schemeClr val="tx1"/>
            </a:solidFill>
            <a:round/>
            <a:headEnd/>
            <a:tailEnd/>
          </a:ln>
        </p:spPr>
      </p:cxn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1"/>
          <p:cNvGrpSpPr>
            <a:grpSpLocks/>
          </p:cNvGrpSpPr>
          <p:nvPr/>
        </p:nvGrpSpPr>
        <p:grpSpPr bwMode="auto">
          <a:xfrm>
            <a:off x="152400" y="4763"/>
            <a:ext cx="2055813" cy="833437"/>
            <a:chOff x="96" y="2"/>
            <a:chExt cx="1295" cy="525"/>
          </a:xfrm>
        </p:grpSpPr>
        <p:sp>
          <p:nvSpPr>
            <p:cNvPr id="5124" name="AutoShape 2"/>
            <p:cNvSpPr>
              <a:spLocks noChangeArrowheads="1"/>
            </p:cNvSpPr>
            <p:nvPr/>
          </p:nvSpPr>
          <p:spPr bwMode="auto">
            <a:xfrm>
              <a:off x="144" y="96"/>
              <a:ext cx="1247" cy="431"/>
            </a:xfrm>
            <a:prstGeom prst="roundRect">
              <a:avLst>
                <a:gd name="adj" fmla="val 231"/>
              </a:avLst>
            </a:prstGeom>
            <a:noFill/>
            <a:ln w="9525">
              <a:noFill/>
              <a:round/>
              <a:headEnd/>
              <a:tailEnd/>
            </a:ln>
          </p:spPr>
          <p:txBody>
            <a:bodyPr wrap="none" anchor="ctr"/>
            <a:lstStyle/>
            <a:p>
              <a:endParaRPr lang="en-US"/>
            </a:p>
          </p:txBody>
        </p:sp>
        <p:sp>
          <p:nvSpPr>
            <p:cNvPr id="5125" name="Text Box 3"/>
            <p:cNvSpPr txBox="1">
              <a:spLocks noChangeArrowheads="1"/>
            </p:cNvSpPr>
            <p:nvPr/>
          </p:nvSpPr>
          <p:spPr bwMode="auto">
            <a:xfrm>
              <a:off x="96" y="2"/>
              <a:ext cx="1247" cy="365"/>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latin typeface="Verdana" pitchFamily="34" charset="0"/>
                </a:rPr>
                <a:t>Agenda</a:t>
              </a:r>
              <a:endParaRPr lang="en-GB" sz="2800">
                <a:latin typeface="Verdana" pitchFamily="34" charset="0"/>
              </a:endParaRPr>
            </a:p>
          </p:txBody>
        </p:sp>
      </p:grpSp>
      <p:sp>
        <p:nvSpPr>
          <p:cNvPr id="5123" name="Text Box 4"/>
          <p:cNvSpPr txBox="1">
            <a:spLocks noChangeArrowheads="1"/>
          </p:cNvSpPr>
          <p:nvPr/>
        </p:nvSpPr>
        <p:spPr bwMode="auto">
          <a:xfrm>
            <a:off x="469900" y="1312863"/>
            <a:ext cx="6696075" cy="2894012"/>
          </a:xfrm>
          <a:prstGeom prst="rect">
            <a:avLst/>
          </a:prstGeom>
          <a:noFill/>
          <a:ln w="9525">
            <a:noFill/>
            <a:round/>
            <a:headEnd/>
            <a:tailEnd/>
          </a:ln>
        </p:spPr>
        <p:txBody>
          <a:bodyPr lIns="90000" tIns="46800" rIns="90000" bIns="46800">
            <a:spAutoFit/>
          </a:bodyPr>
          <a:lstStyle/>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Problem Statements</a:t>
            </a:r>
          </a:p>
          <a:p>
            <a:pPr eaLnBrk="1" hangingPunct="1">
              <a:lnSpc>
                <a:spcPct val="140000"/>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Solution </a:t>
            </a:r>
          </a:p>
          <a:p>
            <a:pPr eaLnBrk="1" hangingPunct="1">
              <a:lnSpc>
                <a:spcPct val="140000"/>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Feature Summary</a:t>
            </a:r>
          </a:p>
          <a:p>
            <a:pPr eaLnBrk="1" hangingPunct="1">
              <a:lnSpc>
                <a:spcPct val="140000"/>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Technical Benefits</a:t>
            </a:r>
          </a:p>
          <a:p>
            <a:pPr eaLnBrk="1" hangingPunct="1">
              <a:lnSpc>
                <a:spcPct val="140000"/>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rPr>
              <a:t>  Free Edition</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1"/>
          <p:cNvGrpSpPr>
            <a:grpSpLocks/>
          </p:cNvGrpSpPr>
          <p:nvPr/>
        </p:nvGrpSpPr>
        <p:grpSpPr bwMode="auto">
          <a:xfrm>
            <a:off x="0" y="0"/>
            <a:ext cx="6781800" cy="758825"/>
            <a:chOff x="0" y="0"/>
            <a:chExt cx="4272" cy="478"/>
          </a:xfrm>
        </p:grpSpPr>
        <p:sp>
          <p:nvSpPr>
            <p:cNvPr id="23557" name="AutoShape 2"/>
            <p:cNvSpPr>
              <a:spLocks noChangeArrowheads="1"/>
            </p:cNvSpPr>
            <p:nvPr/>
          </p:nvSpPr>
          <p:spPr bwMode="auto">
            <a:xfrm>
              <a:off x="0" y="48"/>
              <a:ext cx="4222" cy="430"/>
            </a:xfrm>
            <a:prstGeom prst="roundRect">
              <a:avLst>
                <a:gd name="adj" fmla="val 231"/>
              </a:avLst>
            </a:prstGeom>
            <a:noFill/>
            <a:ln w="9525">
              <a:noFill/>
              <a:round/>
              <a:headEnd/>
              <a:tailEnd/>
            </a:ln>
          </p:spPr>
          <p:txBody>
            <a:bodyPr wrap="none" anchor="ctr"/>
            <a:lstStyle/>
            <a:p>
              <a:endParaRPr lang="en-US"/>
            </a:p>
          </p:txBody>
        </p:sp>
        <p:sp>
          <p:nvSpPr>
            <p:cNvPr id="23558" name="Text Box 3"/>
            <p:cNvSpPr txBox="1">
              <a:spLocks noChangeArrowheads="1"/>
            </p:cNvSpPr>
            <p:nvPr/>
          </p:nvSpPr>
          <p:spPr bwMode="auto">
            <a:xfrm>
              <a:off x="50" y="0"/>
              <a:ext cx="4222"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Customer List</a:t>
              </a:r>
            </a:p>
          </p:txBody>
        </p:sp>
      </p:grpSp>
      <p:sp>
        <p:nvSpPr>
          <p:cNvPr id="23555" name="Text Box 4"/>
          <p:cNvSpPr txBox="1">
            <a:spLocks noChangeArrowheads="1"/>
          </p:cNvSpPr>
          <p:nvPr/>
        </p:nvSpPr>
        <p:spPr bwMode="auto">
          <a:xfrm>
            <a:off x="533400" y="798513"/>
            <a:ext cx="3581400" cy="5892800"/>
          </a:xfrm>
          <a:prstGeom prst="rect">
            <a:avLst/>
          </a:prstGeom>
          <a:noFill/>
          <a:ln w="9525">
            <a:noFill/>
            <a:round/>
            <a:headEnd/>
            <a:tailEnd/>
          </a:ln>
        </p:spPr>
        <p:txBody>
          <a:bodyPr lIns="90000" tIns="46800" rIns="90000" bIns="46800">
            <a:spAutoFit/>
          </a:bodyPr>
          <a:lstStyle/>
          <a:p>
            <a:pPr marL="265113" indent="-265113" eaLnBrk="1" hangingPunct="1">
              <a:lnSpc>
                <a:spcPts val="2288"/>
              </a:lnSpc>
              <a:spcBef>
                <a:spcPts val="1250"/>
              </a:spcBef>
              <a:buClr>
                <a:srgbClr val="EF7C13"/>
              </a:buClr>
              <a:buFont typeface="Wingdings" pitchFamily="2" charset="2"/>
              <a:buNone/>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endParaRPr lang="en-GB" sz="2200" b="1">
              <a:solidFill>
                <a:srgbClr val="2B56AC"/>
              </a:solidFill>
              <a:latin typeface="Arial" charset="0"/>
              <a:cs typeface="Arial" charset="0"/>
            </a:endParaRP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AC Nielsen</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American Honda</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Continental Airlines</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Cummins</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Dupont </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Deutsche Bank</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EDS</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GE Finance</a:t>
            </a:r>
          </a:p>
          <a:p>
            <a:pPr marL="265113" indent="-265113" eaLnBrk="1" hangingPunct="1">
              <a:lnSpc>
                <a:spcPct val="120000"/>
              </a:lnSpc>
              <a:spcBef>
                <a:spcPts val="1125"/>
              </a:spcBef>
              <a:buClr>
                <a:srgbClr val="EF7C13"/>
              </a:buClr>
              <a:buFont typeface="Wingdings" pitchFamily="2" charset="2"/>
              <a:buNone/>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endParaRPr lang="en-GB" sz="2200" b="1">
              <a:solidFill>
                <a:srgbClr val="2B56AC"/>
              </a:solidFill>
              <a:latin typeface="Arial" charset="0"/>
              <a:cs typeface="Arial" charset="0"/>
            </a:endParaRPr>
          </a:p>
          <a:p>
            <a:pPr marL="265113" indent="-265113" eaLnBrk="1" hangingPunct="1">
              <a:lnSpc>
                <a:spcPct val="120000"/>
              </a:lnSpc>
              <a:spcBef>
                <a:spcPts val="1250"/>
              </a:spcBef>
              <a:buClr>
                <a:srgbClr val="EF7C13"/>
              </a:buClr>
              <a:buFont typeface="Wingdings" pitchFamily="2" charset="2"/>
              <a:buNone/>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endParaRPr lang="en-GB" sz="2200" b="1">
              <a:solidFill>
                <a:srgbClr val="2B56AC"/>
              </a:solidFill>
              <a:latin typeface="Arial" charset="0"/>
              <a:cs typeface="Arial" charset="0"/>
            </a:endParaRPr>
          </a:p>
        </p:txBody>
      </p:sp>
      <p:sp>
        <p:nvSpPr>
          <p:cNvPr id="23556" name="Text Box 5"/>
          <p:cNvSpPr txBox="1">
            <a:spLocks noChangeArrowheads="1"/>
          </p:cNvSpPr>
          <p:nvPr/>
        </p:nvSpPr>
        <p:spPr bwMode="auto">
          <a:xfrm>
            <a:off x="4529138" y="990600"/>
            <a:ext cx="4386262" cy="5346700"/>
          </a:xfrm>
          <a:prstGeom prst="rect">
            <a:avLst/>
          </a:prstGeom>
          <a:noFill/>
          <a:ln w="9525">
            <a:noFill/>
            <a:round/>
            <a:headEnd/>
            <a:tailEnd/>
          </a:ln>
        </p:spPr>
        <p:txBody>
          <a:bodyPr lIns="90000" tIns="46800" rIns="90000" bIns="46800">
            <a:spAutoFit/>
          </a:bodyPr>
          <a:lstStyle/>
          <a:p>
            <a:pPr marL="265113" indent="-265113" eaLnBrk="1" hangingPunct="1">
              <a:lnSpc>
                <a:spcPts val="2288"/>
              </a:lnSpc>
              <a:spcBef>
                <a:spcPts val="1250"/>
              </a:spcBef>
              <a:buClr>
                <a:srgbClr val="EF7C13"/>
              </a:buClr>
              <a:buFont typeface="Wingdings" pitchFamily="2" charset="2"/>
              <a:buNone/>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endParaRPr lang="en-GB" sz="2200" b="1">
              <a:solidFill>
                <a:srgbClr val="2B56AC"/>
              </a:solidFill>
              <a:latin typeface="Arial" charset="0"/>
              <a:cs typeface="Arial" charset="0"/>
            </a:endParaRP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JPMorgan Chase</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McKesson</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MetLife</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Pfizer</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Seagate</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SDAC Harvard</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Walgreens</a:t>
            </a:r>
          </a:p>
          <a:p>
            <a:pPr marL="265113" indent="-265113" eaLnBrk="1" hangingPunct="1">
              <a:lnSpc>
                <a:spcPct val="120000"/>
              </a:lnSpc>
              <a:spcBef>
                <a:spcPts val="1125"/>
              </a:spcBef>
              <a:buClr>
                <a:srgbClr val="EF7C13"/>
              </a:buClr>
              <a:buFont typeface="Wingdings" pitchFamily="2" charset="2"/>
              <a:buChar char=""/>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r>
              <a:rPr lang="en-GB" sz="2200" b="1">
                <a:solidFill>
                  <a:srgbClr val="2B56AC"/>
                </a:solidFill>
                <a:latin typeface="Arial" charset="0"/>
                <a:cs typeface="Arial" charset="0"/>
              </a:rPr>
              <a:t>Yamaha Motor Corporation</a:t>
            </a:r>
          </a:p>
          <a:p>
            <a:pPr marL="265113" indent="-265113" eaLnBrk="1" hangingPunct="1">
              <a:lnSpc>
                <a:spcPct val="120000"/>
              </a:lnSpc>
              <a:spcBef>
                <a:spcPts val="1250"/>
              </a:spcBef>
              <a:buClr>
                <a:srgbClr val="EF7C13"/>
              </a:buClr>
              <a:buFont typeface="Wingdings" pitchFamily="2" charset="2"/>
              <a:buNone/>
              <a:tabLst>
                <a:tab pos="265113" algn="l"/>
                <a:tab pos="722313" algn="l"/>
                <a:tab pos="1179513" algn="l"/>
                <a:tab pos="1636713" algn="l"/>
                <a:tab pos="2093913" algn="l"/>
                <a:tab pos="2551113" algn="l"/>
                <a:tab pos="3008313" algn="l"/>
                <a:tab pos="3465513" algn="l"/>
                <a:tab pos="3922713" algn="l"/>
                <a:tab pos="4379913" algn="l"/>
                <a:tab pos="4837113" algn="l"/>
                <a:tab pos="5294313" algn="l"/>
                <a:tab pos="5751513" algn="l"/>
                <a:tab pos="6208713" algn="l"/>
                <a:tab pos="6665913" algn="l"/>
                <a:tab pos="7123113" algn="l"/>
                <a:tab pos="7580313" algn="l"/>
                <a:tab pos="8037513" algn="l"/>
                <a:tab pos="8494713" algn="l"/>
                <a:tab pos="8951913" algn="l"/>
                <a:tab pos="9409113" algn="l"/>
              </a:tabLst>
            </a:pPr>
            <a:endParaRPr lang="en-GB" sz="2200" b="1">
              <a:solidFill>
                <a:srgbClr val="2B56AC"/>
              </a:solidFill>
              <a:latin typeface="Arial" charset="0"/>
              <a:cs typeface="Arial"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7" name="Group 1"/>
          <p:cNvGrpSpPr>
            <a:grpSpLocks/>
          </p:cNvGrpSpPr>
          <p:nvPr/>
        </p:nvGrpSpPr>
        <p:grpSpPr bwMode="auto">
          <a:xfrm>
            <a:off x="0" y="0"/>
            <a:ext cx="6704013" cy="760413"/>
            <a:chOff x="0" y="0"/>
            <a:chExt cx="4223" cy="479"/>
          </a:xfrm>
        </p:grpSpPr>
        <p:sp>
          <p:nvSpPr>
            <p:cNvPr id="1038" name="AutoShape 2"/>
            <p:cNvSpPr>
              <a:spLocks noChangeArrowheads="1"/>
            </p:cNvSpPr>
            <p:nvPr/>
          </p:nvSpPr>
          <p:spPr bwMode="auto">
            <a:xfrm>
              <a:off x="0" y="48"/>
              <a:ext cx="4223" cy="431"/>
            </a:xfrm>
            <a:prstGeom prst="roundRect">
              <a:avLst>
                <a:gd name="adj" fmla="val 231"/>
              </a:avLst>
            </a:prstGeom>
            <a:noFill/>
            <a:ln w="9525">
              <a:noFill/>
              <a:round/>
              <a:headEnd/>
              <a:tailEnd/>
            </a:ln>
          </p:spPr>
          <p:txBody>
            <a:bodyPr wrap="none" anchor="ctr"/>
            <a:lstStyle/>
            <a:p>
              <a:endParaRPr lang="en-US"/>
            </a:p>
          </p:txBody>
        </p:sp>
        <p:sp>
          <p:nvSpPr>
            <p:cNvPr id="1039" name="Text Box 3"/>
            <p:cNvSpPr txBox="1">
              <a:spLocks noChangeArrowheads="1"/>
            </p:cNvSpPr>
            <p:nvPr/>
          </p:nvSpPr>
          <p:spPr bwMode="auto">
            <a:xfrm>
              <a:off x="0" y="0"/>
              <a:ext cx="4223"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More Info</a:t>
              </a:r>
            </a:p>
          </p:txBody>
        </p:sp>
      </p:grpSp>
      <p:sp>
        <p:nvSpPr>
          <p:cNvPr id="1028" name="Text Box 4"/>
          <p:cNvSpPr txBox="1">
            <a:spLocks noChangeArrowheads="1"/>
          </p:cNvSpPr>
          <p:nvPr/>
        </p:nvSpPr>
        <p:spPr bwMode="auto">
          <a:xfrm>
            <a:off x="152400" y="1752600"/>
            <a:ext cx="5791200" cy="371475"/>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800" b="1">
                <a:solidFill>
                  <a:srgbClr val="EF7C13"/>
                </a:solidFill>
                <a:latin typeface="Verdana" pitchFamily="34" charset="0"/>
              </a:rPr>
              <a:t>Live Demo: </a:t>
            </a:r>
            <a:r>
              <a:rPr lang="en-GB" sz="1600" b="1">
                <a:solidFill>
                  <a:schemeClr val="accent2"/>
                </a:solidFill>
                <a:latin typeface="Arial" charset="0"/>
                <a:cs typeface="Arial" charset="0"/>
              </a:rPr>
              <a:t>http://demo.appmanager.com/</a:t>
            </a:r>
          </a:p>
        </p:txBody>
      </p:sp>
      <p:sp>
        <p:nvSpPr>
          <p:cNvPr id="21509" name="Text Box 5"/>
          <p:cNvSpPr txBox="1">
            <a:spLocks noChangeArrowheads="1"/>
          </p:cNvSpPr>
          <p:nvPr/>
        </p:nvSpPr>
        <p:spPr bwMode="auto">
          <a:xfrm>
            <a:off x="304800" y="3429000"/>
            <a:ext cx="8153400" cy="1514475"/>
          </a:xfrm>
          <a:prstGeom prst="rect">
            <a:avLst/>
          </a:prstGeom>
          <a:noFill/>
          <a:ln w="9525">
            <a:noFill/>
            <a:round/>
            <a:headEnd/>
            <a:tailEnd/>
          </a:ln>
          <a:effectLst/>
        </p:spPr>
        <p:txBody>
          <a:bodyPr lIns="90000" tIns="46800" rIns="90000" bIns="46800">
            <a:spAutoFit/>
          </a:bodyPr>
          <a:lstStyle/>
          <a:p>
            <a:pPr marL="287338" indent="-287338" eaLnBrk="1" hangingPunct="1">
              <a:lnSpc>
                <a:spcPct val="93000"/>
              </a:lnSpc>
              <a:spcBef>
                <a:spcPts val="10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defRPr/>
            </a:pPr>
            <a:r>
              <a:rPr lang="en-GB" sz="2000" b="1">
                <a:solidFill>
                  <a:schemeClr val="accent2"/>
                </a:solidFill>
                <a:latin typeface="Arial" charset="0"/>
                <a:cs typeface="Arial" charset="0"/>
              </a:rPr>
              <a:t>Free Edition :</a:t>
            </a:r>
            <a:r>
              <a:rPr lang="en-GB" sz="2000" b="1">
                <a:solidFill>
                  <a:schemeClr val="accent2"/>
                </a:solidFill>
                <a:effectLst>
                  <a:outerShdw blurRad="38100" dist="38100" dir="2700000" algn="tl">
                    <a:srgbClr val="C0C0C0"/>
                  </a:outerShdw>
                </a:effectLst>
                <a:latin typeface="Arial" charset="0"/>
                <a:cs typeface="Arial" charset="0"/>
              </a:rPr>
              <a:t> </a:t>
            </a:r>
            <a:r>
              <a:rPr lang="en-GB" sz="1800" b="1">
                <a:solidFill>
                  <a:schemeClr val="accent2"/>
                </a:solidFill>
                <a:latin typeface="Arial" charset="0"/>
                <a:cs typeface="Arial" charset="0"/>
              </a:rPr>
              <a:t>5 Monitors: Applications, Servers, etc. Never Expires</a:t>
            </a:r>
            <a:endParaRPr lang="en-GB" sz="1600" b="1">
              <a:solidFill>
                <a:schemeClr val="accent2"/>
              </a:solidFill>
              <a:latin typeface="Arial" charset="0"/>
              <a:cs typeface="Arial" charset="0"/>
            </a:endParaRPr>
          </a:p>
          <a:p>
            <a:pPr marL="287338" indent="-287338" eaLnBrk="1" hangingPunct="1">
              <a:lnSpc>
                <a:spcPct val="100000"/>
              </a:lnSpc>
              <a:spcBef>
                <a:spcPts val="10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defRPr/>
            </a:pPr>
            <a:r>
              <a:rPr lang="en-GB" sz="2000" b="1">
                <a:solidFill>
                  <a:schemeClr val="accent2"/>
                </a:solidFill>
                <a:latin typeface="Arial" charset="0"/>
                <a:cs typeface="Arial" charset="0"/>
              </a:rPr>
              <a:t>Professional Trial Edition </a:t>
            </a:r>
            <a:r>
              <a:rPr lang="en-GB" sz="1800" b="1">
                <a:solidFill>
                  <a:schemeClr val="accent2"/>
                </a:solidFill>
                <a:latin typeface="Arial" charset="0"/>
                <a:cs typeface="Arial" charset="0"/>
              </a:rPr>
              <a:t>:</a:t>
            </a:r>
            <a:r>
              <a:rPr lang="en-GB" sz="1800" b="1">
                <a:solidFill>
                  <a:schemeClr val="accent2"/>
                </a:solidFill>
                <a:effectLst>
                  <a:outerShdw blurRad="38100" dist="38100" dir="2700000" algn="tl">
                    <a:srgbClr val="C0C0C0"/>
                  </a:outerShdw>
                </a:effectLst>
                <a:latin typeface="Arial" charset="0"/>
                <a:cs typeface="Arial" charset="0"/>
              </a:rPr>
              <a:t> </a:t>
            </a:r>
            <a:r>
              <a:rPr lang="en-GB" sz="1800" b="1">
                <a:solidFill>
                  <a:schemeClr val="accent2"/>
                </a:solidFill>
                <a:latin typeface="Arial" charset="0"/>
                <a:cs typeface="Arial" charset="0"/>
              </a:rPr>
              <a:t>30 day evaluation. No restrictions on Monitor Instances</a:t>
            </a:r>
          </a:p>
          <a:p>
            <a:pPr marL="287338" indent="-287338" eaLnBrk="1" hangingPunct="1">
              <a:lnSpc>
                <a:spcPct val="100000"/>
              </a:lnSpc>
              <a:spcBef>
                <a:spcPts val="10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defRPr/>
            </a:pPr>
            <a:r>
              <a:rPr lang="en-GB" sz="2000" b="1">
                <a:solidFill>
                  <a:schemeClr val="accent2"/>
                </a:solidFill>
                <a:latin typeface="Arial" charset="0"/>
                <a:cs typeface="Arial" charset="0"/>
              </a:rPr>
              <a:t>Enterprise Edition :</a:t>
            </a:r>
            <a:r>
              <a:rPr lang="en-GB" sz="2000" b="1">
                <a:solidFill>
                  <a:schemeClr val="accent2"/>
                </a:solidFill>
                <a:effectLst>
                  <a:outerShdw blurRad="38100" dist="38100" dir="2700000" algn="tl">
                    <a:srgbClr val="C0C0C0"/>
                  </a:outerShdw>
                </a:effectLst>
                <a:latin typeface="Arial" charset="0"/>
                <a:cs typeface="Arial" charset="0"/>
              </a:rPr>
              <a:t> </a:t>
            </a:r>
            <a:r>
              <a:rPr lang="en-GB" sz="1800" b="1">
                <a:solidFill>
                  <a:schemeClr val="accent2"/>
                </a:solidFill>
                <a:latin typeface="Arial" charset="0"/>
                <a:cs typeface="Arial" charset="0"/>
              </a:rPr>
              <a:t>Distributed set up for scalability</a:t>
            </a:r>
          </a:p>
        </p:txBody>
      </p:sp>
      <p:sp>
        <p:nvSpPr>
          <p:cNvPr id="1030" name="Text Box 6"/>
          <p:cNvSpPr txBox="1">
            <a:spLocks noChangeArrowheads="1"/>
          </p:cNvSpPr>
          <p:nvPr/>
        </p:nvSpPr>
        <p:spPr bwMode="auto">
          <a:xfrm>
            <a:off x="1371600" y="941388"/>
            <a:ext cx="6172200" cy="341312"/>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600" b="1">
                <a:solidFill>
                  <a:schemeClr val="accent2"/>
                </a:solidFill>
                <a:latin typeface="Arial" charset="0"/>
                <a:cs typeface="Arial" charset="0"/>
              </a:rPr>
              <a:t>http://www.manageengine.com/applications_manager/</a:t>
            </a:r>
          </a:p>
        </p:txBody>
      </p:sp>
      <p:sp>
        <p:nvSpPr>
          <p:cNvPr id="1031" name="Text Box 8"/>
          <p:cNvSpPr txBox="1">
            <a:spLocks noChangeArrowheads="1"/>
          </p:cNvSpPr>
          <p:nvPr/>
        </p:nvSpPr>
        <p:spPr bwMode="auto">
          <a:xfrm>
            <a:off x="152400" y="2743200"/>
            <a:ext cx="3048000" cy="430213"/>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b="1">
                <a:solidFill>
                  <a:srgbClr val="EF7C13"/>
                </a:solidFill>
                <a:latin typeface="Verdana" pitchFamily="34" charset="0"/>
              </a:rPr>
              <a:t>Product Editions:</a:t>
            </a:r>
          </a:p>
        </p:txBody>
      </p:sp>
      <p:sp>
        <p:nvSpPr>
          <p:cNvPr id="1032" name="Text Box 9"/>
          <p:cNvSpPr txBox="1">
            <a:spLocks noChangeArrowheads="1"/>
          </p:cNvSpPr>
          <p:nvPr/>
        </p:nvSpPr>
        <p:spPr bwMode="auto">
          <a:xfrm>
            <a:off x="228600" y="5029200"/>
            <a:ext cx="7086600" cy="433388"/>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b="1">
                <a:solidFill>
                  <a:srgbClr val="DE8B1C"/>
                </a:solidFill>
                <a:latin typeface="Verdana" pitchFamily="34" charset="0"/>
              </a:rPr>
              <a:t>Contact: </a:t>
            </a:r>
            <a:r>
              <a:rPr lang="en-GB" sz="2000" b="1">
                <a:solidFill>
                  <a:schemeClr val="accent2"/>
                </a:solidFill>
                <a:latin typeface="Arial" charset="0"/>
                <a:cs typeface="Arial" charset="0"/>
              </a:rPr>
              <a:t>appmanager-support@manageengine.com</a:t>
            </a:r>
          </a:p>
        </p:txBody>
      </p:sp>
      <p:graphicFrame>
        <p:nvGraphicFramePr>
          <p:cNvPr id="1026" name="Object 10"/>
          <p:cNvGraphicFramePr>
            <a:graphicFrameLocks noChangeAspect="1"/>
          </p:cNvGraphicFramePr>
          <p:nvPr/>
        </p:nvGraphicFramePr>
        <p:xfrm>
          <a:off x="6934200" y="5486400"/>
          <a:ext cx="1943100" cy="863600"/>
        </p:xfrm>
        <a:graphic>
          <a:graphicData uri="http://schemas.openxmlformats.org/presentationml/2006/ole">
            <p:oleObj spid="_x0000_s1026" r:id="rId4" imgW="1944229" imgH="863797" progId="">
              <p:embed/>
            </p:oleObj>
          </a:graphicData>
        </a:graphic>
      </p:graphicFrame>
      <p:sp>
        <p:nvSpPr>
          <p:cNvPr id="1034" name="Text Box 11"/>
          <p:cNvSpPr txBox="1">
            <a:spLocks noChangeArrowheads="1"/>
          </p:cNvSpPr>
          <p:nvPr/>
        </p:nvSpPr>
        <p:spPr bwMode="auto">
          <a:xfrm>
            <a:off x="152400" y="1371600"/>
            <a:ext cx="1905000" cy="371475"/>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1800" b="1" dirty="0">
                <a:solidFill>
                  <a:srgbClr val="EF7C13"/>
                </a:solidFill>
                <a:latin typeface="Verdana" pitchFamily="32" charset="0"/>
                <a:ea typeface="+mn-ea"/>
                <a:cs typeface="Lucida Sans Unicode" pitchFamily="32" charset="0"/>
              </a:rPr>
              <a:t>Download:</a:t>
            </a:r>
            <a:endParaRPr lang="en-GB" sz="1050" b="1" dirty="0">
              <a:solidFill>
                <a:schemeClr val="accent2"/>
              </a:solidFill>
              <a:latin typeface="Arial" charset="0"/>
              <a:ea typeface="+mn-ea"/>
              <a:cs typeface="Arial" charset="0"/>
            </a:endParaRPr>
          </a:p>
        </p:txBody>
      </p:sp>
      <p:sp>
        <p:nvSpPr>
          <p:cNvPr id="2" name="Text Box 12"/>
          <p:cNvSpPr txBox="1">
            <a:spLocks noChangeArrowheads="1"/>
          </p:cNvSpPr>
          <p:nvPr/>
        </p:nvSpPr>
        <p:spPr bwMode="auto">
          <a:xfrm>
            <a:off x="152400" y="2209800"/>
            <a:ext cx="5105400" cy="430213"/>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800" b="1" dirty="0">
                <a:solidFill>
                  <a:srgbClr val="EF7C13"/>
                </a:solidFill>
                <a:latin typeface="Verdana" pitchFamily="34" charset="0"/>
              </a:rPr>
              <a:t>Pricing:</a:t>
            </a:r>
            <a:r>
              <a:rPr lang="en-GB" sz="2200" b="1" dirty="0">
                <a:solidFill>
                  <a:srgbClr val="EF7C13"/>
                </a:solidFill>
                <a:latin typeface="Verdana" pitchFamily="34" charset="0"/>
              </a:rPr>
              <a:t> </a:t>
            </a:r>
            <a:r>
              <a:rPr lang="en-GB" sz="1600" b="1" dirty="0">
                <a:solidFill>
                  <a:schemeClr val="accent2"/>
                </a:solidFill>
                <a:latin typeface="Arial" charset="0"/>
                <a:cs typeface="Arial" charset="0"/>
              </a:rPr>
              <a:t>https://</a:t>
            </a:r>
            <a:r>
              <a:rPr lang="en-GB" sz="1600" b="1" dirty="0" smtClean="0">
                <a:solidFill>
                  <a:schemeClr val="accent2"/>
                </a:solidFill>
                <a:latin typeface="Arial" charset="0"/>
                <a:cs typeface="Arial" charset="0"/>
              </a:rPr>
              <a:t>store.manageengine.com</a:t>
            </a:r>
            <a:r>
              <a:rPr lang="en-GB" sz="1600" b="1" dirty="0">
                <a:solidFill>
                  <a:schemeClr val="accent2"/>
                </a:solidFill>
                <a:latin typeface="Arial" charset="0"/>
                <a:cs typeface="Arial" charset="0"/>
              </a:rPr>
              <a:t>/</a:t>
            </a:r>
            <a:endParaRPr lang="en-GB" sz="1100" b="1" dirty="0">
              <a:solidFill>
                <a:schemeClr val="accent2"/>
              </a:solidFill>
              <a:latin typeface="Arial" charset="0"/>
              <a:cs typeface="Arial" charset="0"/>
            </a:endParaRPr>
          </a:p>
        </p:txBody>
      </p:sp>
      <p:sp>
        <p:nvSpPr>
          <p:cNvPr id="1035" name="Rectangle 12"/>
          <p:cNvSpPr>
            <a:spLocks noChangeArrowheads="1"/>
          </p:cNvSpPr>
          <p:nvPr/>
        </p:nvSpPr>
        <p:spPr bwMode="auto">
          <a:xfrm>
            <a:off x="1600200" y="1295400"/>
            <a:ext cx="7010400" cy="415925"/>
          </a:xfrm>
          <a:prstGeom prst="rect">
            <a:avLst/>
          </a:prstGeom>
          <a:noFill/>
          <a:ln w="9525">
            <a:noFill/>
            <a:miter lim="800000"/>
            <a:headEnd/>
            <a:tailEnd/>
          </a:ln>
        </p:spPr>
        <p:txBody>
          <a:bodyPr>
            <a:spAutoFit/>
          </a:bodyPr>
          <a:lstStyle/>
          <a:p>
            <a:pPr>
              <a:lnSpc>
                <a:spcPct val="150000"/>
              </a:lnSpc>
            </a:pPr>
            <a:r>
              <a:rPr lang="en-GB" sz="1600" b="1">
                <a:solidFill>
                  <a:schemeClr val="accent2"/>
                </a:solidFill>
                <a:latin typeface="Arial" charset="0"/>
                <a:cs typeface="Arial" charset="0"/>
              </a:rPr>
              <a:t>http://www.manageengine.com/applications_manager/download.html</a:t>
            </a:r>
            <a:endParaRPr lang="en-US" sz="1600" b="1">
              <a:latin typeface="Arial" charset="0"/>
              <a:cs typeface="Arial" charset="0"/>
            </a:endParaRPr>
          </a:p>
        </p:txBody>
      </p:sp>
      <p:sp>
        <p:nvSpPr>
          <p:cNvPr id="1036" name="Rectangle 13"/>
          <p:cNvSpPr>
            <a:spLocks noChangeArrowheads="1"/>
          </p:cNvSpPr>
          <p:nvPr/>
        </p:nvSpPr>
        <p:spPr bwMode="auto">
          <a:xfrm>
            <a:off x="152400" y="990600"/>
            <a:ext cx="1406525" cy="290513"/>
          </a:xfrm>
          <a:prstGeom prst="rect">
            <a:avLst/>
          </a:prstGeom>
          <a:noFill/>
          <a:ln w="9525">
            <a:noFill/>
            <a:miter lim="800000"/>
            <a:headEnd/>
            <a:tailEnd/>
          </a:ln>
        </p:spPr>
        <p:txBody>
          <a:bodyPr wrap="none">
            <a:spAutoFit/>
          </a:bodyPr>
          <a:lstStyle/>
          <a:p>
            <a:r>
              <a:rPr lang="en-GB" sz="1800" b="1">
                <a:solidFill>
                  <a:srgbClr val="EF7C13"/>
                </a:solidFill>
                <a:latin typeface="Verdana" pitchFamily="34" charset="0"/>
              </a:rPr>
              <a:t>Website: </a:t>
            </a:r>
            <a:endParaRPr lang="en-US" sz="1800" b="1"/>
          </a:p>
        </p:txBody>
      </p:sp>
      <p:sp>
        <p:nvSpPr>
          <p:cNvPr id="15" name="Text Box 9"/>
          <p:cNvSpPr txBox="1">
            <a:spLocks noChangeArrowheads="1"/>
          </p:cNvSpPr>
          <p:nvPr/>
        </p:nvSpPr>
        <p:spPr bwMode="auto">
          <a:xfrm>
            <a:off x="228600" y="5562600"/>
            <a:ext cx="4724400" cy="731838"/>
          </a:xfrm>
          <a:prstGeom prst="rect">
            <a:avLst/>
          </a:prstGeom>
          <a:noFill/>
          <a:ln w="9525">
            <a:noFill/>
            <a:round/>
            <a:headEnd/>
            <a:tailEnd/>
          </a:ln>
        </p:spPr>
        <p:txBody>
          <a:bodyPr lIns="90000" tIns="46800" rIns="90000" bIns="46800">
            <a:spAutoFit/>
          </a:bodyPr>
          <a:lstStyle/>
          <a:p>
            <a:pPr eaLnBrk="1" hangingPunct="1">
              <a:lnSpc>
                <a:spcPct val="100000"/>
              </a:lnSpc>
              <a:buClr>
                <a:srgbClr val="EF7C13"/>
              </a:buClr>
              <a:buFont typeface="Verdana" pitchFamily="32"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2200" b="1" dirty="0">
                <a:solidFill>
                  <a:srgbClr val="DE8B1C"/>
                </a:solidFill>
                <a:latin typeface="Verdana" pitchFamily="32" charset="0"/>
                <a:ea typeface="+mn-ea"/>
                <a:cs typeface="Lucida Sans Unicode" pitchFamily="32" charset="0"/>
              </a:rPr>
              <a:t>Toll-Free: </a:t>
            </a:r>
            <a:r>
              <a:rPr lang="en-US" sz="2000" b="1" dirty="0">
                <a:solidFill>
                  <a:schemeClr val="accent6"/>
                </a:solidFill>
                <a:latin typeface="Arial" pitchFamily="34" charset="0"/>
                <a:ea typeface="+mn-ea"/>
                <a:cs typeface="Arial" pitchFamily="34" charset="0"/>
              </a:rPr>
              <a:t>+1 925 924 9500</a:t>
            </a:r>
            <a:br>
              <a:rPr lang="en-US" sz="2000" b="1" dirty="0">
                <a:solidFill>
                  <a:schemeClr val="accent6"/>
                </a:solidFill>
                <a:latin typeface="Arial" pitchFamily="34" charset="0"/>
                <a:ea typeface="+mn-ea"/>
                <a:cs typeface="Arial" pitchFamily="34" charset="0"/>
              </a:rPr>
            </a:br>
            <a:r>
              <a:rPr lang="en-US" sz="2000" b="1" dirty="0">
                <a:solidFill>
                  <a:schemeClr val="accent6"/>
                </a:solidFill>
                <a:latin typeface="Arial" pitchFamily="34" charset="0"/>
                <a:ea typeface="+mn-ea"/>
                <a:cs typeface="Arial" pitchFamily="34" charset="0"/>
              </a:rPr>
              <a:t>	                       +1 888 720 9500</a:t>
            </a:r>
            <a:endParaRPr lang="en-GB" sz="2000" b="1" dirty="0">
              <a:solidFill>
                <a:schemeClr val="accent6"/>
              </a:solidFill>
              <a:latin typeface="Arial" pitchFamily="34" charset="0"/>
              <a:ea typeface="+mn-ea"/>
              <a:cs typeface="Arial"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146" name="Group 1"/>
          <p:cNvGrpSpPr>
            <a:grpSpLocks/>
          </p:cNvGrpSpPr>
          <p:nvPr/>
        </p:nvGrpSpPr>
        <p:grpSpPr bwMode="auto">
          <a:xfrm>
            <a:off x="152400" y="0"/>
            <a:ext cx="6019800" cy="682625"/>
            <a:chOff x="96" y="2"/>
            <a:chExt cx="3792" cy="430"/>
          </a:xfrm>
        </p:grpSpPr>
        <p:sp>
          <p:nvSpPr>
            <p:cNvPr id="6148" name="AutoShape 2"/>
            <p:cNvSpPr>
              <a:spLocks noChangeArrowheads="1"/>
            </p:cNvSpPr>
            <p:nvPr/>
          </p:nvSpPr>
          <p:spPr bwMode="auto">
            <a:xfrm>
              <a:off x="96" y="144"/>
              <a:ext cx="3792" cy="288"/>
            </a:xfrm>
            <a:prstGeom prst="roundRect">
              <a:avLst>
                <a:gd name="adj" fmla="val 231"/>
              </a:avLst>
            </a:prstGeom>
            <a:noFill/>
            <a:ln w="9525">
              <a:noFill/>
              <a:round/>
              <a:headEnd/>
              <a:tailEnd/>
            </a:ln>
          </p:spPr>
          <p:txBody>
            <a:bodyPr wrap="none" anchor="ctr"/>
            <a:lstStyle/>
            <a:p>
              <a:endParaRPr lang="en-US"/>
            </a:p>
          </p:txBody>
        </p:sp>
        <p:sp>
          <p:nvSpPr>
            <p:cNvPr id="6149" name="Text Box 3"/>
            <p:cNvSpPr txBox="1">
              <a:spLocks noChangeArrowheads="1"/>
            </p:cNvSpPr>
            <p:nvPr/>
          </p:nvSpPr>
          <p:spPr bwMode="auto">
            <a:xfrm>
              <a:off x="96" y="2"/>
              <a:ext cx="3792" cy="365"/>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Problem Statements</a:t>
              </a:r>
            </a:p>
          </p:txBody>
        </p:sp>
      </p:grpSp>
      <p:sp>
        <p:nvSpPr>
          <p:cNvPr id="6147" name="Text Box 4"/>
          <p:cNvSpPr txBox="1">
            <a:spLocks noChangeArrowheads="1"/>
          </p:cNvSpPr>
          <p:nvPr/>
        </p:nvSpPr>
        <p:spPr bwMode="auto">
          <a:xfrm>
            <a:off x="457200" y="1295400"/>
            <a:ext cx="8382000" cy="3644900"/>
          </a:xfrm>
          <a:prstGeom prst="rect">
            <a:avLst/>
          </a:prstGeom>
          <a:noFill/>
          <a:ln w="9525">
            <a:noFill/>
            <a:round/>
            <a:headEnd/>
            <a:tailEnd/>
          </a:ln>
        </p:spPr>
        <p:txBody>
          <a:bodyPr lIns="90000" tIns="46800" rIns="90000" bIns="46800">
            <a:spAutoFit/>
          </a:bodyPr>
          <a:lstStyle/>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b="1">
                <a:solidFill>
                  <a:srgbClr val="2B56AC"/>
                </a:solidFill>
                <a:latin typeface="Arial" charset="0"/>
                <a:cs typeface="Arial" charset="0"/>
              </a:rPr>
              <a:t>  Is the Application Server JVM running out of memory ? </a:t>
            </a:r>
          </a:p>
          <a:p>
            <a:pPr eaLnBrk="1" hangingPunct="1">
              <a:lnSpc>
                <a:spcPts val="3325"/>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b="1">
                <a:solidFill>
                  <a:srgbClr val="2B56AC"/>
                </a:solidFill>
                <a:latin typeface="Arial" charset="0"/>
                <a:cs typeface="Arial" charset="0"/>
              </a:rPr>
              <a:t>  Are my end users affected by poor Web Application </a:t>
            </a:r>
            <a:br>
              <a:rPr lang="en-GB" sz="2200" b="1">
                <a:solidFill>
                  <a:srgbClr val="2B56AC"/>
                </a:solidFill>
                <a:latin typeface="Arial" charset="0"/>
                <a:cs typeface="Arial" charset="0"/>
              </a:rPr>
            </a:br>
            <a:r>
              <a:rPr lang="en-GB" sz="2200" b="1">
                <a:solidFill>
                  <a:srgbClr val="2B56AC"/>
                </a:solidFill>
                <a:latin typeface="Arial" charset="0"/>
                <a:cs typeface="Arial" charset="0"/>
              </a:rPr>
              <a:t>    Performance ?</a:t>
            </a:r>
          </a:p>
          <a:p>
            <a:pPr eaLnBrk="1" hangingPunct="1">
              <a:lnSpc>
                <a:spcPct val="140000"/>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b="1">
                <a:solidFill>
                  <a:srgbClr val="2B56AC"/>
                </a:solidFill>
                <a:latin typeface="Arial" charset="0"/>
              </a:rPr>
              <a:t>  Frequent Downtimes ? </a:t>
            </a:r>
          </a:p>
          <a:p>
            <a:pPr eaLnBrk="1" hangingPunct="1">
              <a:lnSpc>
                <a:spcPct val="140000"/>
              </a:lnSpc>
              <a:spcBef>
                <a:spcPts val="600"/>
              </a:spcBef>
              <a:buClr>
                <a:srgbClr val="EF7C13"/>
              </a:buClr>
              <a:buFont typeface="Wingdings" pitchFamily="2" charset="2"/>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200" b="1">
                <a:solidFill>
                  <a:srgbClr val="2B56AC"/>
                </a:solidFill>
                <a:latin typeface="Arial" charset="0"/>
              </a:rPr>
              <a:t>  Difficulty in Troubleshooting Large Deployments ? </a:t>
            </a:r>
          </a:p>
          <a:p>
            <a:pPr eaLnBrk="1" hangingPunct="1">
              <a:lnSpc>
                <a:spcPct val="140000"/>
              </a:lnSpc>
              <a:spcBef>
                <a:spcPts val="600"/>
              </a:spcBef>
              <a:buClr>
                <a:srgbClr val="EF7C13"/>
              </a:buClr>
              <a:buFont typeface="Wingdings" pitchFamily="2" charset="2"/>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b="1">
              <a:solidFill>
                <a:srgbClr val="2B56AC"/>
              </a:solidFill>
              <a:latin typeface="Arial" charset="0"/>
            </a:endParaRPr>
          </a:p>
          <a:p>
            <a:pPr eaLnBrk="1" hangingPunct="1">
              <a:lnSpc>
                <a:spcPct val="140000"/>
              </a:lnSpc>
              <a:spcBef>
                <a:spcPts val="600"/>
              </a:spcBef>
              <a:buClr>
                <a:srgbClr val="EF7C13"/>
              </a:buClr>
              <a:buFont typeface="Wingdings" pitchFamily="2" charset="2"/>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GB" sz="2200" b="1">
              <a:solidFill>
                <a:srgbClr val="2B56AC"/>
              </a:solidFill>
              <a:latin typeface="Arial"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1"/>
          <p:cNvGrpSpPr>
            <a:grpSpLocks/>
          </p:cNvGrpSpPr>
          <p:nvPr/>
        </p:nvGrpSpPr>
        <p:grpSpPr bwMode="auto">
          <a:xfrm>
            <a:off x="0" y="-3175"/>
            <a:ext cx="7620000" cy="763588"/>
            <a:chOff x="0" y="-2"/>
            <a:chExt cx="4800" cy="481"/>
          </a:xfrm>
        </p:grpSpPr>
        <p:sp>
          <p:nvSpPr>
            <p:cNvPr id="7174" name="AutoShape 2"/>
            <p:cNvSpPr>
              <a:spLocks noChangeArrowheads="1"/>
            </p:cNvSpPr>
            <p:nvPr/>
          </p:nvSpPr>
          <p:spPr bwMode="auto">
            <a:xfrm>
              <a:off x="0" y="48"/>
              <a:ext cx="4175" cy="431"/>
            </a:xfrm>
            <a:prstGeom prst="roundRect">
              <a:avLst>
                <a:gd name="adj" fmla="val 231"/>
              </a:avLst>
            </a:prstGeom>
            <a:noFill/>
            <a:ln w="9525">
              <a:noFill/>
              <a:round/>
              <a:headEnd/>
              <a:tailEnd/>
            </a:ln>
          </p:spPr>
          <p:txBody>
            <a:bodyPr wrap="none" anchor="ctr"/>
            <a:lstStyle/>
            <a:p>
              <a:endParaRPr lang="en-US"/>
            </a:p>
          </p:txBody>
        </p:sp>
        <p:sp>
          <p:nvSpPr>
            <p:cNvPr id="7175" name="Text Box 3"/>
            <p:cNvSpPr txBox="1">
              <a:spLocks noChangeArrowheads="1"/>
            </p:cNvSpPr>
            <p:nvPr/>
          </p:nvSpPr>
          <p:spPr bwMode="auto">
            <a:xfrm>
              <a:off x="0" y="-2"/>
              <a:ext cx="4800"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Applications Manager - The Solution</a:t>
              </a:r>
            </a:p>
          </p:txBody>
        </p:sp>
      </p:grpSp>
      <p:sp>
        <p:nvSpPr>
          <p:cNvPr id="7171" name="Text Box 4"/>
          <p:cNvSpPr txBox="1">
            <a:spLocks noChangeArrowheads="1"/>
          </p:cNvSpPr>
          <p:nvPr/>
        </p:nvSpPr>
        <p:spPr bwMode="auto">
          <a:xfrm>
            <a:off x="533400" y="2241550"/>
            <a:ext cx="7940675" cy="1557338"/>
          </a:xfrm>
          <a:prstGeom prst="rect">
            <a:avLst/>
          </a:prstGeom>
          <a:noFill/>
          <a:ln w="9525">
            <a:noFill/>
            <a:round/>
            <a:headEnd/>
            <a:tailEnd/>
          </a:ln>
        </p:spPr>
        <p:txBody>
          <a:bodyPr lIns="90000" tIns="46800" rIns="90000" bIns="46800">
            <a:spAutoFit/>
          </a:bodyPr>
          <a:lstStyle/>
          <a:p>
            <a:pPr eaLnBrk="1" hangingPunct="1">
              <a:lnSpc>
                <a:spcPts val="2775"/>
              </a:lnSpc>
              <a:spcBef>
                <a:spcPts val="1500"/>
              </a:spcBef>
              <a:buClr>
                <a:srgbClr val="EF7C13"/>
              </a:buClr>
              <a:buFont typeface="Wingdings" pitchFamily="2" charset="2"/>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2B56AC"/>
                </a:solidFill>
                <a:latin typeface="Arial" charset="0"/>
                <a:cs typeface="Arial" charset="0"/>
              </a:rPr>
              <a:t>Monitors your critical Business Applications  :  Servers, Application Servers, Databases, Web Applications, Web Services and helps ensure High Uptime and Peak Performance</a:t>
            </a:r>
          </a:p>
        </p:txBody>
      </p:sp>
      <p:sp>
        <p:nvSpPr>
          <p:cNvPr id="7172" name="AutoShape 5"/>
          <p:cNvSpPr>
            <a:spLocks noChangeArrowheads="1"/>
          </p:cNvSpPr>
          <p:nvPr/>
        </p:nvSpPr>
        <p:spPr bwMode="auto">
          <a:xfrm>
            <a:off x="547688" y="1447800"/>
            <a:ext cx="6529387" cy="463550"/>
          </a:xfrm>
          <a:prstGeom prst="roundRect">
            <a:avLst>
              <a:gd name="adj" fmla="val 347"/>
            </a:avLst>
          </a:prstGeom>
          <a:noFill/>
          <a:ln w="9525">
            <a:noFill/>
            <a:round/>
            <a:headEnd/>
            <a:tailEnd/>
          </a:ln>
        </p:spPr>
        <p:txBody>
          <a:bodyPr wrap="none" lIns="90000" tIns="46800" rIns="90000" bIns="46800">
            <a:spAutoFit/>
          </a:bodyPr>
          <a:lstStyle/>
          <a:p>
            <a:pPr eaLnBrk="1" hangingPunct="1">
              <a:lnSpc>
                <a:spcPct val="100000"/>
              </a:lnSpc>
              <a:buClr>
                <a:srgbClr val="EF7C13"/>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EF7C13"/>
                </a:solidFill>
                <a:latin typeface="Verdana" pitchFamily="34" charset="0"/>
              </a:rPr>
              <a:t>ManageEngine Applications Manager</a:t>
            </a:r>
          </a:p>
        </p:txBody>
      </p:sp>
      <p:sp>
        <p:nvSpPr>
          <p:cNvPr id="7173" name="AutoShape 6"/>
          <p:cNvSpPr>
            <a:spLocks noChangeArrowheads="1"/>
          </p:cNvSpPr>
          <p:nvPr/>
        </p:nvSpPr>
        <p:spPr bwMode="auto">
          <a:xfrm>
            <a:off x="633413" y="4168775"/>
            <a:ext cx="7900987" cy="496888"/>
          </a:xfrm>
          <a:prstGeom prst="roundRect">
            <a:avLst>
              <a:gd name="adj" fmla="val 134"/>
            </a:avLst>
          </a:prstGeom>
          <a:noFill/>
          <a:ln w="9525">
            <a:noFill/>
            <a:round/>
            <a:headEnd/>
            <a:tailEnd/>
          </a:ln>
        </p:spPr>
        <p:txBody>
          <a:bodyPr lIns="90000" tIns="46800" rIns="90000" bIns="46800">
            <a:spAutoFit/>
          </a:bodyPr>
          <a:lstStyle/>
          <a:p>
            <a:pPr eaLnBrk="1" hangingPunct="1">
              <a:lnSpc>
                <a:spcPct val="120000"/>
              </a:lnSpc>
              <a:spcBef>
                <a:spcPts val="1500"/>
              </a:spcBef>
              <a:buClr>
                <a:srgbClr val="EF7C13"/>
              </a:buClr>
              <a:buFont typeface="Wingdings" pitchFamily="2" charset="2"/>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u="sng">
                <a:solidFill>
                  <a:srgbClr val="2B56AC"/>
                </a:solidFill>
                <a:latin typeface="Arial" charset="0"/>
                <a:cs typeface="Arial" charset="0"/>
              </a:rPr>
              <a:t>Target Users:</a:t>
            </a:r>
            <a:r>
              <a:rPr lang="en-GB" b="1">
                <a:solidFill>
                  <a:srgbClr val="2B56AC"/>
                </a:solidFill>
                <a:latin typeface="Arial" charset="0"/>
                <a:cs typeface="Arial" charset="0"/>
              </a:rPr>
              <a:t> IT Administrators, Application Teams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1"/>
          <p:cNvGrpSpPr>
            <a:grpSpLocks/>
          </p:cNvGrpSpPr>
          <p:nvPr/>
        </p:nvGrpSpPr>
        <p:grpSpPr bwMode="auto">
          <a:xfrm>
            <a:off x="76200" y="0"/>
            <a:ext cx="6399213" cy="836613"/>
            <a:chOff x="48" y="0"/>
            <a:chExt cx="4031" cy="527"/>
          </a:xfrm>
        </p:grpSpPr>
        <p:sp>
          <p:nvSpPr>
            <p:cNvPr id="8199" name="AutoShape 2"/>
            <p:cNvSpPr>
              <a:spLocks noChangeArrowheads="1"/>
            </p:cNvSpPr>
            <p:nvPr/>
          </p:nvSpPr>
          <p:spPr bwMode="auto">
            <a:xfrm>
              <a:off x="48" y="96"/>
              <a:ext cx="3983" cy="431"/>
            </a:xfrm>
            <a:prstGeom prst="roundRect">
              <a:avLst>
                <a:gd name="adj" fmla="val 231"/>
              </a:avLst>
            </a:prstGeom>
            <a:noFill/>
            <a:ln w="9525">
              <a:noFill/>
              <a:round/>
              <a:headEnd/>
              <a:tailEnd/>
            </a:ln>
          </p:spPr>
          <p:txBody>
            <a:bodyPr wrap="none" anchor="ctr"/>
            <a:lstStyle/>
            <a:p>
              <a:endParaRPr lang="en-US"/>
            </a:p>
          </p:txBody>
        </p:sp>
        <p:sp>
          <p:nvSpPr>
            <p:cNvPr id="8200" name="Text Box 3"/>
            <p:cNvSpPr txBox="1">
              <a:spLocks noChangeArrowheads="1"/>
            </p:cNvSpPr>
            <p:nvPr/>
          </p:nvSpPr>
          <p:spPr bwMode="auto">
            <a:xfrm>
              <a:off x="96" y="0"/>
              <a:ext cx="3983"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Primary Functions</a:t>
              </a:r>
            </a:p>
          </p:txBody>
        </p:sp>
      </p:grpSp>
      <p:sp>
        <p:nvSpPr>
          <p:cNvPr id="8195" name="AutoShape 4"/>
          <p:cNvSpPr>
            <a:spLocks noChangeArrowheads="1"/>
          </p:cNvSpPr>
          <p:nvPr/>
        </p:nvSpPr>
        <p:spPr bwMode="auto">
          <a:xfrm>
            <a:off x="674688" y="1244600"/>
            <a:ext cx="2281237" cy="547688"/>
          </a:xfrm>
          <a:prstGeom prst="roundRect">
            <a:avLst>
              <a:gd name="adj" fmla="val 273"/>
            </a:avLst>
          </a:prstGeom>
          <a:noFill/>
          <a:ln w="9525">
            <a:noFill/>
            <a:round/>
            <a:headEnd/>
            <a:tailEnd/>
          </a:ln>
        </p:spPr>
        <p:txBody>
          <a:bodyPr wrap="none" lIns="90000" tIns="46800" rIns="90000" bIns="46800">
            <a:spAutoFit/>
          </a:bodyPr>
          <a:lstStyle/>
          <a:p>
            <a:pPr eaLnBrk="1" hangingPunct="1">
              <a:lnSpc>
                <a:spcPct val="93000"/>
              </a:lnSpc>
              <a:buClr>
                <a:srgbClr val="2B56AC"/>
              </a:buClr>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a:solidFill>
                  <a:srgbClr val="2B56AC"/>
                </a:solidFill>
                <a:latin typeface="Arial" charset="0"/>
                <a:cs typeface="Arial" charset="0"/>
              </a:rPr>
              <a:t>Monitoring</a:t>
            </a:r>
          </a:p>
        </p:txBody>
      </p:sp>
      <p:sp>
        <p:nvSpPr>
          <p:cNvPr id="8196" name="AutoShape 5"/>
          <p:cNvSpPr>
            <a:spLocks noChangeArrowheads="1"/>
          </p:cNvSpPr>
          <p:nvPr/>
        </p:nvSpPr>
        <p:spPr bwMode="auto">
          <a:xfrm>
            <a:off x="2493963" y="2609850"/>
            <a:ext cx="1717675" cy="547688"/>
          </a:xfrm>
          <a:prstGeom prst="roundRect">
            <a:avLst>
              <a:gd name="adj" fmla="val 273"/>
            </a:avLst>
          </a:prstGeom>
          <a:noFill/>
          <a:ln w="9525">
            <a:noFill/>
            <a:round/>
            <a:headEnd/>
            <a:tailEnd/>
          </a:ln>
        </p:spPr>
        <p:txBody>
          <a:bodyPr wrap="none" lIns="90000" tIns="46800" rIns="90000" bIns="46800">
            <a:spAutoFit/>
          </a:bodyPr>
          <a:lstStyle/>
          <a:p>
            <a:pPr eaLnBrk="1" hangingPunct="1">
              <a:lnSpc>
                <a:spcPct val="93000"/>
              </a:lnSpc>
              <a:buClr>
                <a:srgbClr val="2B56AC"/>
              </a:buClr>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a:solidFill>
                  <a:srgbClr val="2B56AC"/>
                </a:solidFill>
                <a:latin typeface="Arial" charset="0"/>
                <a:cs typeface="Arial" charset="0"/>
              </a:rPr>
              <a:t>Alerting</a:t>
            </a:r>
          </a:p>
        </p:txBody>
      </p:sp>
      <p:sp>
        <p:nvSpPr>
          <p:cNvPr id="8197" name="AutoShape 6"/>
          <p:cNvSpPr>
            <a:spLocks noChangeArrowheads="1"/>
          </p:cNvSpPr>
          <p:nvPr/>
        </p:nvSpPr>
        <p:spPr bwMode="auto">
          <a:xfrm>
            <a:off x="3800475" y="3998913"/>
            <a:ext cx="2101850" cy="547687"/>
          </a:xfrm>
          <a:prstGeom prst="roundRect">
            <a:avLst>
              <a:gd name="adj" fmla="val 273"/>
            </a:avLst>
          </a:prstGeom>
          <a:noFill/>
          <a:ln w="9525">
            <a:noFill/>
            <a:round/>
            <a:headEnd/>
            <a:tailEnd/>
          </a:ln>
        </p:spPr>
        <p:txBody>
          <a:bodyPr wrap="none" lIns="90000" tIns="46800" rIns="90000" bIns="46800">
            <a:spAutoFit/>
          </a:bodyPr>
          <a:lstStyle/>
          <a:p>
            <a:pPr eaLnBrk="1" hangingPunct="1">
              <a:lnSpc>
                <a:spcPct val="93000"/>
              </a:lnSpc>
              <a:buClr>
                <a:srgbClr val="2B56AC"/>
              </a:buClr>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a:solidFill>
                  <a:srgbClr val="2B56AC"/>
                </a:solidFill>
                <a:latin typeface="Arial" charset="0"/>
                <a:cs typeface="Arial" charset="0"/>
              </a:rPr>
              <a:t>Reporting</a:t>
            </a:r>
          </a:p>
        </p:txBody>
      </p:sp>
      <p:sp>
        <p:nvSpPr>
          <p:cNvPr id="8198" name="AutoShape 7"/>
          <p:cNvSpPr>
            <a:spLocks noChangeArrowheads="1"/>
          </p:cNvSpPr>
          <p:nvPr/>
        </p:nvSpPr>
        <p:spPr bwMode="auto">
          <a:xfrm>
            <a:off x="5505450" y="5427663"/>
            <a:ext cx="3590925" cy="547687"/>
          </a:xfrm>
          <a:prstGeom prst="roundRect">
            <a:avLst>
              <a:gd name="adj" fmla="val 273"/>
            </a:avLst>
          </a:prstGeom>
          <a:noFill/>
          <a:ln w="9525">
            <a:noFill/>
            <a:round/>
            <a:headEnd/>
            <a:tailEnd/>
          </a:ln>
        </p:spPr>
        <p:txBody>
          <a:bodyPr wrap="none" lIns="90000" tIns="46800" rIns="90000" bIns="46800">
            <a:spAutoFit/>
          </a:bodyPr>
          <a:lstStyle/>
          <a:p>
            <a:pPr eaLnBrk="1" hangingPunct="1">
              <a:lnSpc>
                <a:spcPct val="93000"/>
              </a:lnSpc>
              <a:buClr>
                <a:srgbClr val="2B56AC"/>
              </a:buClr>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b="1">
                <a:solidFill>
                  <a:srgbClr val="2B56AC"/>
                </a:solidFill>
                <a:latin typeface="Arial" charset="0"/>
                <a:cs typeface="Arial" charset="0"/>
              </a:rPr>
              <a:t>SLA Management</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p:cNvPicPr>
            <a:picLocks noChangeAspect="1" noChangeArrowheads="1"/>
          </p:cNvPicPr>
          <p:nvPr/>
        </p:nvPicPr>
        <p:blipFill>
          <a:blip r:embed="rId3"/>
          <a:srcRect/>
          <a:stretch>
            <a:fillRect/>
          </a:stretch>
        </p:blipFill>
        <p:spPr bwMode="auto">
          <a:xfrm>
            <a:off x="304800" y="914400"/>
            <a:ext cx="8662988" cy="5181600"/>
          </a:xfrm>
          <a:prstGeom prst="rect">
            <a:avLst/>
          </a:prstGeom>
          <a:noFill/>
          <a:ln w="9525">
            <a:noFill/>
            <a:round/>
            <a:headEnd/>
            <a:tailEnd/>
          </a:ln>
        </p:spPr>
      </p:pic>
      <p:sp>
        <p:nvSpPr>
          <p:cNvPr id="9219" name="AutoShape 2"/>
          <p:cNvSpPr>
            <a:spLocks noChangeArrowheads="1"/>
          </p:cNvSpPr>
          <p:nvPr/>
        </p:nvSpPr>
        <p:spPr bwMode="auto">
          <a:xfrm>
            <a:off x="0" y="152400"/>
            <a:ext cx="8763000" cy="434975"/>
          </a:xfrm>
          <a:prstGeom prst="roundRect">
            <a:avLst>
              <a:gd name="adj" fmla="val 273"/>
            </a:avLst>
          </a:prstGeom>
          <a:noFill/>
          <a:ln w="9525">
            <a:noFill/>
            <a:round/>
            <a:headEnd/>
            <a:tailEnd/>
          </a:ln>
        </p:spPr>
        <p:txBody>
          <a:bodyPr lIns="90000" tIns="46800" rIns="90000" bIns="46800">
            <a:spAutoFit/>
          </a:bodyPr>
          <a:lstStyle/>
          <a:p>
            <a:pPr eaLnBrk="1" hangingPunct="1">
              <a:lnSpc>
                <a:spcPct val="93000"/>
              </a:lnSpc>
              <a:buClr>
                <a:srgbClr val="2B56AC"/>
              </a:buClr>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a:latin typeface="Arial" charset="0"/>
                <a:cs typeface="Arial" charset="0"/>
              </a:rPr>
              <a:t>Agentless Monitoring of Heterogeneous Infrastructure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122238" y="1474788"/>
            <a:ext cx="8031162" cy="4779962"/>
          </a:xfrm>
          <a:prstGeom prst="rect">
            <a:avLst/>
          </a:prstGeom>
          <a:noFill/>
          <a:ln w="9525">
            <a:noFill/>
            <a:round/>
            <a:headEnd/>
            <a:tailEnd/>
          </a:ln>
        </p:spPr>
        <p:txBody>
          <a:bodyPr lIns="90000" tIns="46800" rIns="90000" bIns="46800">
            <a:spAutoFit/>
          </a:bodyPr>
          <a:lstStyle/>
          <a:p>
            <a:pPr marL="850900" lvl="1" indent="-282575" eaLnBrk="1" hangingPunct="1">
              <a:lnSpc>
                <a:spcPct val="80000"/>
              </a:lnSpc>
              <a:spcBef>
                <a:spcPts val="195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JMX Consoles / Application Servers</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Websites &amp; Web Applications</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Java Runtime </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J2EE Transactions : URL to SQL Query</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SOA : SOAP Web Services</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Databases</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Systems and Services</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r>
              <a:rPr lang="en-GB" b="1">
                <a:solidFill>
                  <a:srgbClr val="2B56AC"/>
                </a:solidFill>
                <a:latin typeface="Arial" charset="0"/>
                <a:cs typeface="Arial" charset="0"/>
              </a:rPr>
              <a:t>Custom Applications</a:t>
            </a:r>
          </a:p>
          <a:p>
            <a:pPr marL="850900" lvl="1" indent="-282575" eaLnBrk="1" hangingPunct="1">
              <a:lnSpc>
                <a:spcPct val="80000"/>
              </a:lnSpc>
              <a:spcBef>
                <a:spcPts val="1500"/>
              </a:spcBef>
              <a:buClr>
                <a:srgbClr val="EF7C13"/>
              </a:buClr>
              <a:buSzPct val="75000"/>
              <a:buFont typeface="Wingdings" pitchFamily="2" charset="2"/>
              <a:buChar char=""/>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endParaRPr lang="en-GB" b="1">
              <a:solidFill>
                <a:srgbClr val="2B56AC"/>
              </a:solidFill>
              <a:latin typeface="Arial" charset="0"/>
              <a:cs typeface="Arial" charset="0"/>
            </a:endParaRPr>
          </a:p>
          <a:p>
            <a:pPr marL="850900" lvl="1" indent="-282575" eaLnBrk="1" hangingPunct="1">
              <a:lnSpc>
                <a:spcPct val="80000"/>
              </a:lnSpc>
              <a:spcBef>
                <a:spcPts val="1500"/>
              </a:spcBef>
              <a:buClr>
                <a:srgbClr val="EF7C13"/>
              </a:buClr>
              <a:buSzPct val="75000"/>
              <a:buFont typeface="Wingdings" pitchFamily="2" charset="2"/>
              <a:buNone/>
              <a:tabLst>
                <a:tab pos="850900" algn="l"/>
                <a:tab pos="1308100" algn="l"/>
                <a:tab pos="1765300" algn="l"/>
                <a:tab pos="2222500" algn="l"/>
                <a:tab pos="2679700" algn="l"/>
                <a:tab pos="3136900" algn="l"/>
                <a:tab pos="3594100" algn="l"/>
                <a:tab pos="4051300" algn="l"/>
                <a:tab pos="4508500" algn="l"/>
                <a:tab pos="4965700" algn="l"/>
                <a:tab pos="5422900" algn="l"/>
                <a:tab pos="5880100" algn="l"/>
                <a:tab pos="6337300" algn="l"/>
                <a:tab pos="6794500" algn="l"/>
                <a:tab pos="7251700" algn="l"/>
                <a:tab pos="7708900" algn="l"/>
                <a:tab pos="8166100" algn="l"/>
                <a:tab pos="8623300" algn="l"/>
                <a:tab pos="9080500" algn="l"/>
                <a:tab pos="9537700" algn="l"/>
                <a:tab pos="9994900" algn="l"/>
              </a:tabLst>
            </a:pPr>
            <a:endParaRPr lang="en-GB" b="1">
              <a:solidFill>
                <a:srgbClr val="2B56AC"/>
              </a:solidFill>
              <a:latin typeface="Arial" charset="0"/>
              <a:cs typeface="Arial" charset="0"/>
            </a:endParaRPr>
          </a:p>
        </p:txBody>
      </p:sp>
      <p:grpSp>
        <p:nvGrpSpPr>
          <p:cNvPr id="10243" name="Group 2"/>
          <p:cNvGrpSpPr>
            <a:grpSpLocks/>
          </p:cNvGrpSpPr>
          <p:nvPr/>
        </p:nvGrpSpPr>
        <p:grpSpPr bwMode="auto">
          <a:xfrm>
            <a:off x="0" y="0"/>
            <a:ext cx="7467600" cy="762000"/>
            <a:chOff x="0" y="0"/>
            <a:chExt cx="4704" cy="480"/>
          </a:xfrm>
        </p:grpSpPr>
        <p:sp>
          <p:nvSpPr>
            <p:cNvPr id="10244" name="AutoShape 3"/>
            <p:cNvSpPr>
              <a:spLocks noChangeArrowheads="1"/>
            </p:cNvSpPr>
            <p:nvPr/>
          </p:nvSpPr>
          <p:spPr bwMode="auto">
            <a:xfrm>
              <a:off x="0" y="48"/>
              <a:ext cx="4608" cy="432"/>
            </a:xfrm>
            <a:prstGeom prst="roundRect">
              <a:avLst>
                <a:gd name="adj" fmla="val 231"/>
              </a:avLst>
            </a:prstGeom>
            <a:noFill/>
            <a:ln w="9525">
              <a:noFill/>
              <a:round/>
              <a:headEnd/>
              <a:tailEnd/>
            </a:ln>
          </p:spPr>
          <p:txBody>
            <a:bodyPr wrap="none" anchor="ctr"/>
            <a:lstStyle/>
            <a:p>
              <a:endParaRPr lang="en-US"/>
            </a:p>
          </p:txBody>
        </p:sp>
        <p:sp>
          <p:nvSpPr>
            <p:cNvPr id="10245" name="Text Box 4"/>
            <p:cNvSpPr txBox="1">
              <a:spLocks noChangeArrowheads="1"/>
            </p:cNvSpPr>
            <p:nvPr/>
          </p:nvSpPr>
          <p:spPr bwMode="auto">
            <a:xfrm>
              <a:off x="96" y="0"/>
              <a:ext cx="4608"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Monitoring</a:t>
              </a:r>
            </a:p>
          </p:txBody>
        </p:sp>
      </p:gr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266" name="Group 1"/>
          <p:cNvGrpSpPr>
            <a:grpSpLocks/>
          </p:cNvGrpSpPr>
          <p:nvPr/>
        </p:nvGrpSpPr>
        <p:grpSpPr bwMode="auto">
          <a:xfrm>
            <a:off x="0" y="0"/>
            <a:ext cx="6705600" cy="762000"/>
            <a:chOff x="0" y="0"/>
            <a:chExt cx="4224" cy="480"/>
          </a:xfrm>
        </p:grpSpPr>
        <p:sp>
          <p:nvSpPr>
            <p:cNvPr id="11272" name="AutoShape 2"/>
            <p:cNvSpPr>
              <a:spLocks noChangeArrowheads="1"/>
            </p:cNvSpPr>
            <p:nvPr/>
          </p:nvSpPr>
          <p:spPr bwMode="auto">
            <a:xfrm>
              <a:off x="0" y="48"/>
              <a:ext cx="4224" cy="432"/>
            </a:xfrm>
            <a:prstGeom prst="roundRect">
              <a:avLst>
                <a:gd name="adj" fmla="val 231"/>
              </a:avLst>
            </a:prstGeom>
            <a:noFill/>
            <a:ln w="9525">
              <a:noFill/>
              <a:round/>
              <a:headEnd/>
              <a:tailEnd/>
            </a:ln>
          </p:spPr>
          <p:txBody>
            <a:bodyPr wrap="none" anchor="ctr"/>
            <a:lstStyle/>
            <a:p>
              <a:endParaRPr lang="en-US"/>
            </a:p>
          </p:txBody>
        </p:sp>
        <p:sp>
          <p:nvSpPr>
            <p:cNvPr id="11273" name="Text Box 3"/>
            <p:cNvSpPr txBox="1">
              <a:spLocks noChangeArrowheads="1"/>
            </p:cNvSpPr>
            <p:nvPr/>
          </p:nvSpPr>
          <p:spPr bwMode="auto">
            <a:xfrm>
              <a:off x="0" y="0"/>
              <a:ext cx="4224" cy="370"/>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 Application Servers</a:t>
              </a:r>
            </a:p>
          </p:txBody>
        </p:sp>
      </p:grpSp>
      <p:sp>
        <p:nvSpPr>
          <p:cNvPr id="11267" name="Text Box 4"/>
          <p:cNvSpPr txBox="1">
            <a:spLocks noChangeArrowheads="1"/>
          </p:cNvSpPr>
          <p:nvPr/>
        </p:nvSpPr>
        <p:spPr bwMode="auto">
          <a:xfrm>
            <a:off x="304800" y="1219200"/>
            <a:ext cx="4343400" cy="2825750"/>
          </a:xfrm>
          <a:prstGeom prst="rect">
            <a:avLst/>
          </a:prstGeom>
          <a:noFill/>
          <a:ln w="9525">
            <a:noFill/>
            <a:round/>
            <a:headEnd/>
            <a:tailEnd/>
          </a:ln>
        </p:spPr>
        <p:txBody>
          <a:bodyPr lIns="90000" tIns="46800" rIns="90000" bIns="46800">
            <a:spAutoFit/>
          </a:bodyPr>
          <a:lstStyle/>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J2EE Application Servers</a:t>
            </a:r>
          </a:p>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Build JMX Consoles from JMX MBeans : Glassfish etc</a:t>
            </a:r>
          </a:p>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JMX MBean Notifications</a:t>
            </a:r>
          </a:p>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Monitor JVM, Threads  etc</a:t>
            </a:r>
          </a:p>
        </p:txBody>
      </p:sp>
      <p:grpSp>
        <p:nvGrpSpPr>
          <p:cNvPr id="11268" name="Group 5"/>
          <p:cNvGrpSpPr>
            <a:grpSpLocks/>
          </p:cNvGrpSpPr>
          <p:nvPr/>
        </p:nvGrpSpPr>
        <p:grpSpPr bwMode="auto">
          <a:xfrm>
            <a:off x="5334000" y="2667000"/>
            <a:ext cx="3200400" cy="3429000"/>
            <a:chOff x="3600" y="960"/>
            <a:chExt cx="2016" cy="2064"/>
          </a:xfrm>
        </p:grpSpPr>
        <p:pic>
          <p:nvPicPr>
            <p:cNvPr id="11270" name="Picture 6"/>
            <p:cNvPicPr>
              <a:picLocks noChangeAspect="1" noChangeArrowheads="1"/>
            </p:cNvPicPr>
            <p:nvPr/>
          </p:nvPicPr>
          <p:blipFill>
            <a:blip r:embed="rId3"/>
            <a:srcRect/>
            <a:stretch>
              <a:fillRect/>
            </a:stretch>
          </p:blipFill>
          <p:spPr bwMode="auto">
            <a:xfrm>
              <a:off x="3600" y="1392"/>
              <a:ext cx="2016" cy="1565"/>
            </a:xfrm>
            <a:prstGeom prst="rect">
              <a:avLst/>
            </a:prstGeom>
            <a:noFill/>
            <a:ln w="9525">
              <a:noFill/>
              <a:round/>
              <a:headEnd/>
              <a:tailEnd/>
            </a:ln>
          </p:spPr>
        </p:pic>
        <p:sp>
          <p:nvSpPr>
            <p:cNvPr id="11271" name="AutoShape 7"/>
            <p:cNvSpPr>
              <a:spLocks noChangeArrowheads="1"/>
            </p:cNvSpPr>
            <p:nvPr/>
          </p:nvSpPr>
          <p:spPr bwMode="auto">
            <a:xfrm>
              <a:off x="3600" y="960"/>
              <a:ext cx="2016" cy="2064"/>
            </a:xfrm>
            <a:prstGeom prst="roundRect">
              <a:avLst>
                <a:gd name="adj" fmla="val 56"/>
              </a:avLst>
            </a:prstGeom>
            <a:noFill/>
            <a:ln w="9360">
              <a:solidFill>
                <a:srgbClr val="000000"/>
              </a:solidFill>
              <a:miter lim="800000"/>
              <a:headEnd/>
              <a:tailEnd/>
            </a:ln>
          </p:spPr>
          <p:txBody>
            <a:bodyPr wrap="none" anchor="ctr"/>
            <a:lstStyle/>
            <a:p>
              <a:endParaRPr lang="en-US"/>
            </a:p>
          </p:txBody>
        </p:sp>
      </p:grpSp>
      <p:pic>
        <p:nvPicPr>
          <p:cNvPr id="11269" name="Picture 8" descr="glassfish-2.bmp"/>
          <p:cNvPicPr>
            <a:picLocks noChangeAspect="1"/>
          </p:cNvPicPr>
          <p:nvPr/>
        </p:nvPicPr>
        <p:blipFill>
          <a:blip r:embed="rId4"/>
          <a:srcRect/>
          <a:stretch>
            <a:fillRect/>
          </a:stretch>
        </p:blipFill>
        <p:spPr bwMode="auto">
          <a:xfrm>
            <a:off x="4953000" y="1066800"/>
            <a:ext cx="3886200" cy="2209800"/>
          </a:xfrm>
          <a:prstGeom prst="rect">
            <a:avLst/>
          </a:prstGeom>
          <a:noFill/>
          <a:ln w="3175">
            <a:solidFill>
              <a:schemeClr val="tx1"/>
            </a:solidFill>
            <a:miter lim="800000"/>
            <a:headEnd/>
            <a:tailEnd/>
          </a:ln>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290" name="Group 1"/>
          <p:cNvGrpSpPr>
            <a:grpSpLocks/>
          </p:cNvGrpSpPr>
          <p:nvPr/>
        </p:nvGrpSpPr>
        <p:grpSpPr bwMode="auto">
          <a:xfrm>
            <a:off x="0" y="0"/>
            <a:ext cx="6781800" cy="685800"/>
            <a:chOff x="0" y="48"/>
            <a:chExt cx="4272" cy="432"/>
          </a:xfrm>
        </p:grpSpPr>
        <p:sp>
          <p:nvSpPr>
            <p:cNvPr id="12292" name="AutoShape 2"/>
            <p:cNvSpPr>
              <a:spLocks noChangeArrowheads="1"/>
            </p:cNvSpPr>
            <p:nvPr/>
          </p:nvSpPr>
          <p:spPr bwMode="auto">
            <a:xfrm>
              <a:off x="0" y="48"/>
              <a:ext cx="4224" cy="432"/>
            </a:xfrm>
            <a:prstGeom prst="roundRect">
              <a:avLst>
                <a:gd name="adj" fmla="val 231"/>
              </a:avLst>
            </a:prstGeom>
            <a:noFill/>
            <a:ln w="9525">
              <a:noFill/>
              <a:round/>
              <a:headEnd/>
              <a:tailEnd/>
            </a:ln>
          </p:spPr>
          <p:txBody>
            <a:bodyPr wrap="none" anchor="ctr"/>
            <a:lstStyle/>
            <a:p>
              <a:endParaRPr lang="en-US"/>
            </a:p>
          </p:txBody>
        </p:sp>
        <p:sp>
          <p:nvSpPr>
            <p:cNvPr id="12293" name="Text Box 3"/>
            <p:cNvSpPr txBox="1">
              <a:spLocks noChangeArrowheads="1"/>
            </p:cNvSpPr>
            <p:nvPr/>
          </p:nvSpPr>
          <p:spPr bwMode="auto">
            <a:xfrm>
              <a:off x="48" y="50"/>
              <a:ext cx="4224" cy="365"/>
            </a:xfrm>
            <a:prstGeom prst="rect">
              <a:avLst/>
            </a:prstGeom>
            <a:noFill/>
            <a:ln w="9525">
              <a:noFill/>
              <a:round/>
              <a:headEnd/>
              <a:tailEnd/>
            </a:ln>
          </p:spPr>
          <p:txBody>
            <a:bodyPr lIns="90000" tIns="46800" rIns="90000" bIns="46800" anchor="ctr">
              <a:spAutoFit/>
            </a:bodyPr>
            <a:lstStyle/>
            <a:p>
              <a:pPr eaLnBrk="1" hangingPunct="1">
                <a:lnSpc>
                  <a:spcPct val="100000"/>
                </a:lnSpc>
                <a:buClr>
                  <a:srgbClr val="FFFFFF"/>
                </a:buClr>
                <a:buFont typeface="Verdana" pitchFamily="3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200">
                  <a:solidFill>
                    <a:srgbClr val="FFFFFF"/>
                  </a:solidFill>
                  <a:latin typeface="Verdana" pitchFamily="34" charset="0"/>
                </a:rPr>
                <a:t>Java Applications Support</a:t>
              </a:r>
            </a:p>
          </p:txBody>
        </p:sp>
      </p:grpSp>
      <p:sp>
        <p:nvSpPr>
          <p:cNvPr id="12291" name="Text Box 4"/>
          <p:cNvSpPr txBox="1">
            <a:spLocks noChangeArrowheads="1"/>
          </p:cNvSpPr>
          <p:nvPr/>
        </p:nvSpPr>
        <p:spPr bwMode="auto">
          <a:xfrm>
            <a:off x="712788" y="1366838"/>
            <a:ext cx="7924800" cy="4576762"/>
          </a:xfrm>
          <a:prstGeom prst="rect">
            <a:avLst/>
          </a:prstGeom>
          <a:noFill/>
          <a:ln w="9525">
            <a:noFill/>
            <a:round/>
            <a:headEnd/>
            <a:tailEnd/>
          </a:ln>
        </p:spPr>
        <p:txBody>
          <a:bodyPr lIns="90000" tIns="46800" rIns="90000" bIns="46800">
            <a:spAutoFit/>
          </a:bodyPr>
          <a:lstStyle/>
          <a:p>
            <a:pPr marL="287338" indent="-287338" eaLnBrk="1" hangingPunct="1">
              <a:lnSpc>
                <a:spcPts val="2775"/>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JMX Dashboards for J2EE Applications / Application Servers</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Java Runtime Monitoring  (JVM )</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J2EE Web Transaction Monitoring (method level stats using bytecode instrumentation)</a:t>
            </a:r>
          </a:p>
          <a:p>
            <a:pPr marL="287338" indent="-287338" eaLnBrk="1" hangingPunct="1">
              <a:lnSpc>
                <a:spcPct val="120000"/>
              </a:lnSpc>
              <a:spcBef>
                <a:spcPts val="1500"/>
              </a:spcBef>
              <a:buClr>
                <a:srgbClr val="EF7C13"/>
              </a:buClr>
              <a:buFont typeface="Wingdings" pitchFamily="2" charset="2"/>
              <a:buChar char=""/>
              <a:tabLst>
                <a:tab pos="287338" algn="l"/>
                <a:tab pos="744538" algn="l"/>
                <a:tab pos="1201738" algn="l"/>
                <a:tab pos="1658938" algn="l"/>
                <a:tab pos="2116138" algn="l"/>
                <a:tab pos="2573338" algn="l"/>
                <a:tab pos="3030538" algn="l"/>
                <a:tab pos="3487738" algn="l"/>
                <a:tab pos="3944938" algn="l"/>
                <a:tab pos="4402138" algn="l"/>
                <a:tab pos="4859338" algn="l"/>
                <a:tab pos="5316538" algn="l"/>
                <a:tab pos="5773738" algn="l"/>
                <a:tab pos="6230938" algn="l"/>
                <a:tab pos="6688138" algn="l"/>
                <a:tab pos="7145338" algn="l"/>
                <a:tab pos="7602538" algn="l"/>
                <a:tab pos="8059738" algn="l"/>
                <a:tab pos="8516938" algn="l"/>
                <a:tab pos="8974138" algn="l"/>
                <a:tab pos="9431338" algn="l"/>
              </a:tabLst>
            </a:pPr>
            <a:r>
              <a:rPr lang="en-GB" b="1">
                <a:solidFill>
                  <a:srgbClr val="2B56AC"/>
                </a:solidFill>
                <a:latin typeface="Arial" charset="0"/>
                <a:cs typeface="Arial" charset="0"/>
              </a:rPr>
              <a:t>Record &amp; Playback any Web Application (Simple &amp; Sequences) for Monitoring Performance &amp; Availability</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emplate>
  <TotalTime>2878</TotalTime>
  <Words>882</Words>
  <PresentationFormat>On-screen Show (4:3)</PresentationFormat>
  <Paragraphs>152</Paragraphs>
  <Slides>21</Slides>
  <Notes>21</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21</vt:i4>
      </vt:variant>
    </vt:vector>
  </HeadingPairs>
  <TitlesOfParts>
    <vt:vector size="22" baseType="lpstr">
      <vt:lpstr>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Arun</cp:lastModifiedBy>
  <cp:revision>81</cp:revision>
  <dcterms:modified xsi:type="dcterms:W3CDTF">2011-05-09T07:31:39Z</dcterms:modified>
</cp:coreProperties>
</file>