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9144000" cy="5143500"/>
  <p:embeddedFontLst>
    <p:embeddedFont>
      <p:font typeface="Zoho Puvi-demi_bold"/>
      <p:regular r:id="rId35"/>
    </p:embeddedFont>
    <p:embeddedFont>
      <p:font typeface="Quicksand" panose="020B0604020202020204" charset="0"/>
      <p:bold r:id="rId36"/>
    </p:embeddedFont>
    <p:embeddedFont>
      <p:font typeface="Raleway-demi_bold" panose="020B0604020202020204" charset="0"/>
      <p:regular r:id="rId37"/>
    </p:embeddedFont>
    <p:embeddedFont>
      <p:font typeface="Raleway-light" panose="020B0604020202020204" charset="0"/>
      <p:regular r:id="rId38"/>
    </p:embeddedFont>
    <p:embeddedFont>
      <p:font typeface="Open Sans" panose="020B0604020202020204" charset="0"/>
      <p:regular r:id="rId39"/>
      <p:bold r:id="rId40"/>
    </p:embeddedFont>
    <p:embeddedFont>
      <p:font typeface="Raleway" panose="020B0604020202020204" charset="0"/>
      <p:regular r:id="rId41"/>
    </p:embeddedFont>
    <p:embeddedFont>
      <p:font typeface="Zoho Puvi-medium"/>
      <p:regular r:id="rId42"/>
    </p:embeddedFont>
    <p:embeddedFont>
      <p:font typeface="Abel" panose="020B0604020202020204" charset="0"/>
      <p:regular r:id="rId43"/>
      <p:bold r:id="rId44"/>
    </p:embeddedFont>
    <p:embeddedFont>
      <p:font typeface="Zoho Puvi"/>
      <p:regular r:id="rId45"/>
    </p:embeddedFont>
  </p:embeddedFontLst>
  <p:custDataLst>
    <p:tags r:id="rId46"/>
  </p:custData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tint val="50000"/>
                <a:satMod val="300000"/>
              </a:schemeClr>
            </a:gs>
            <a:gs pos="35000">
              <a:schemeClr val="bg1">
                <a:tint val="37000"/>
                <a:satMod val="300000"/>
              </a:schemeClr>
            </a:gs>
            <a:gs pos="100000">
              <a:schemeClr val="bg1">
                <a:tint val="15000"/>
                <a:satMod val="3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27E28737-692B-405F-9785-1B898A8EB1C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B363CD1-5C5E-4E7A-82FD-E8226008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643" y="2271771"/>
            <a:ext cx="6436178" cy="776702"/>
          </a:xfrm>
          <a:prstGeom prst="rect">
            <a:avLst/>
          </a:prstGeom>
        </p:spPr>
        <p:txBody>
          <a:bodyPr rtlCol="0" anchor="b"/>
          <a:lstStyle>
            <a:lvl1pPr lvl="0" algn="ctr">
              <a:defRPr lang="en-US" sz="4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A9C83B4-8CAB-4A6E-816A-91F0E270868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5FDA3AB-1990-4445-9487-E0D9C513F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643" y="3056695"/>
            <a:ext cx="6436178" cy="494945"/>
          </a:xfrm>
          <a:prstGeom prst="rect">
            <a:avLst/>
          </a:prstGeom>
        </p:spPr>
        <p:txBody>
          <a:bodyPr lIns="91440" rtlCol="0" anchor="t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 i="0" baseline="0" dirty="0">
                <a:solidFill>
                  <a:schemeClr val="accent1"/>
                </a:solidFill>
                <a:latin typeface="+mn-l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27A09206-4B94-4414-B2B1-45E2043377A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5E4E021-7596-46A6-A1E1-79C3BC6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C24A3DEA-F66A-48F2-81C8-3C2C09A73C0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E3E198B-6101-4867-8047-1748E3DF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>
            <a:extLst>
              <a:ext uri="{B33DD9B3-ED45-4764-9101-C7CC9C322E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2BA3AE8-2EFD-4D59-A57D-29F61EBB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  <p:extLst>
      <p:ext uri="{70C23568-FAA0-4CB1-B7D7-1C22778FCA85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E8D14D16-B402-4F11-B4F2-363661100E6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6B96AAA-2A04-4199-8996-0D9D1861BBCC}"/>
              </a:ext>
            </a:extLst>
          </p:cNvPr>
          <p:cNvSpPr/>
          <p:nvPr/>
        </p:nvSpPr>
        <p:spPr>
          <a:xfrm>
            <a:off x="774703" y="1417637"/>
            <a:ext cx="185052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0">
            <a:extLst>
              <a:ext uri="{F72236A4-41A4-4F81-A6C4-254D3C4A18E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47397FF-070F-4E2A-BE7E-FAB76ACC25C8}"/>
              </a:ext>
            </a:extLst>
          </p:cNvPr>
          <p:cNvSpPr/>
          <p:nvPr/>
        </p:nvSpPr>
        <p:spPr>
          <a:xfrm>
            <a:off x="2774950" y="1417637"/>
            <a:ext cx="358031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Rectangle 22">
            <a:extLst>
              <a:ext uri="{F4529243-7083-4B0C-87F6-380C26D10FA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71204FF-7DA3-4920-9E86-67860B6602D8}"/>
              </a:ext>
            </a:extLst>
          </p:cNvPr>
          <p:cNvSpPr/>
          <p:nvPr/>
        </p:nvSpPr>
        <p:spPr>
          <a:xfrm>
            <a:off x="6496050" y="1417637"/>
            <a:ext cx="1882776" cy="2192337"/>
          </a:xfrm>
          <a:custGeom>
            <a:avLst/>
            <a:gdLst/>
            <a:ahLst/>
            <a:cxnLst/>
            <a:rect l="0" t="0" r="r" b="b"/>
            <a:pathLst>
              <a:path w="1882776" h="2192337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>
            <a:extLst>
              <a:ext uri="{32A6719F-ADC4-43D8-A146-1A191E89435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FECBEBF-16B9-4520-9026-776816D9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4E42432A-8855-4240-9D18-A36D72BCD55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8DE37E6-309F-4414-B2E3-65D091FFF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C1828C17-E525-4F58-BADD-1EEFDC7CC6C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BA0441A-DD6E-412F-80FF-C1BF787252A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2000" y="3810000"/>
            <a:ext cx="1847850" cy="52387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7D6ACE20-0EBD-425A-8E51-EA78365A9F9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F26B5D3-F8B1-48D5-B0B3-B9BFBC17A675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E57FCAFE-B161-4B2C-AA47-09FEC877647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49642F5-9BCF-4485-A3E1-5661F1E90AB0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777561" y="3810000"/>
            <a:ext cx="3577708" cy="52387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516FF87A-8F7D-4408-B0FC-0635DA58D61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1642A62-0DF2-4E48-AF5D-943FE60AB593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7CFC305A-677B-416E-8B33-F91D309C4B7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189F844-A36D-417F-97BC-2EE1333A81DF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6496050" y="3810000"/>
            <a:ext cx="1882775" cy="52387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4">
            <a:extLst>
              <a:ext uri="{0E169154-4C49-4005-B38D-0BC6A1719EA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EE38226-23E0-49B0-8EF3-B8E60032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13" name="Footer Placeholder 3">
            <a:extLst>
              <a:ext uri="{F46BB496-8617-4C0F-9C97-29F380C75D6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C246C94-4772-43A4-A52B-D10BC21F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14" name="Date Placeholder 1">
            <a:extLst>
              <a:ext uri="{C13F78C1-7700-482F-96F8-31B7396EF3E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B59717E-DE96-4231-B0B9-19CD5EE3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EAB7B354-7D3F-491E-ABEA-35E65420FB7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88C9D916-DEB2-44F3-868D-A8108E65B5A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57BA5EA-9981-4CD6-9A3F-177F149F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156A67B9-6BDD-4715-AEA8-FACF96601B4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6299666-0528-4A14-9657-E277F11E6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>
            <a:extLst>
              <a:ext uri="{1B57F942-6F94-4B35-8C59-747C748F47E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52D773C-9858-4DBA-B008-1E2983A1086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2">
            <a:extLst>
              <a:ext uri="{0B92F958-D4BC-478B-AB5B-D9948412126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8D9E916-6FF7-46B2-9D46-45AB997603B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2FDFC66F-96E2-4339-B16F-EBAC3EBD52F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69F3F19-D632-488E-89E0-B9AD56DD17E4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4">
            <a:extLst>
              <a:ext uri="{11F170F6-7B34-4F62-961C-9B4244DB9B1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F427665-06F5-479D-A08F-355DB93C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8" name="Footer Placeholder 3">
            <a:extLst>
              <a:ext uri="{5F81368F-B6F3-44BB-B326-4A471507081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0B07C2E-04C8-449A-A0DA-96FFF527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Date Placeholder 1">
            <a:extLst>
              <a:ext uri="{DF050953-A06A-4580-B465-990C21762BF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4344EFB-B4AE-4B59-A3BE-50CF323F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63D2F85F-D5AA-4177-B1CD-C7CF1A15642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out ADAudit Pl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348F795E-2933-4B88-85CC-46037736CCF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9259D47-76CC-46A9-B9B9-F61BC8F40B59}"/>
              </a:ext>
            </a:extLst>
          </p:cNvPr>
          <p:cNvSpPr/>
          <p:nvPr userDrawn="1"/>
        </p:nvSpPr>
        <p:spPr>
          <a:xfrm>
            <a:off x="0" y="0"/>
            <a:ext cx="5426840" cy="5141128"/>
          </a:xfrm>
          <a:custGeom>
            <a:avLst/>
            <a:gdLst/>
            <a:ahLst/>
            <a:cxnLst/>
            <a:rect l="0" t="0" r="r" b="b"/>
            <a:pathLst>
              <a:path w="5426840" h="5141128">
                <a:moveTo>
                  <a:pt x="0" y="0"/>
                </a:moveTo>
                <a:lnTo>
                  <a:pt x="5426841" y="0"/>
                </a:lnTo>
                <a:lnTo>
                  <a:pt x="0" y="5141128"/>
                </a:lnTo>
                <a:close/>
              </a:path>
            </a:pathLst>
          </a:custGeom>
          <a:solidFill>
            <a:srgbClr val="003B94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3">
            <a:extLst>
              <a:ext uri="{6C41E073-2607-4557-96A1-0264259005E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A133B8E-E0DF-4221-AE09-CD3D4CE0253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4" name="Footer Placeholder 2">
            <a:extLst>
              <a:ext uri="{B4E97DF7-2050-4106-82BF-19E75433F85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4819820-58F5-404D-B4B4-08EB702D1F6C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Date Placeholder 1">
            <a:extLst>
              <a:ext uri="{2F1DBE67-78A2-4A61-AD42-E728066E363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EE01D5F-A494-4600-A707-059264D5B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r>
              <a:rPr lang="en-US" dirty="0"/>
              <a:t>Date</a:t>
            </a:r>
          </a:p>
        </p:txBody>
      </p:sp>
      <p:sp>
        <p:nvSpPr>
          <p:cNvPr id="6" name="Freeform 5">
            <a:extLst>
              <a:ext uri="{0581F6CB-197C-48CD-BE8C-6BB247B0965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05B5A91-F1CD-4230-8665-EDF7BF2CD716}"/>
              </a:ext>
            </a:extLst>
          </p:cNvPr>
          <p:cNvSpPr/>
          <p:nvPr userDrawn="1"/>
        </p:nvSpPr>
        <p:spPr>
          <a:xfrm>
            <a:off x="0" y="0"/>
            <a:ext cx="5855780" cy="5148203"/>
          </a:xfrm>
          <a:custGeom>
            <a:avLst/>
            <a:gdLst/>
            <a:ahLst/>
            <a:cxnLst/>
            <a:rect l="0" t="0" r="r" b="b"/>
            <a:pathLst>
              <a:path w="5855781" h="5148204">
                <a:moveTo>
                  <a:pt x="0" y="1166907"/>
                </a:moveTo>
                <a:lnTo>
                  <a:pt x="1128851" y="0"/>
                </a:lnTo>
                <a:lnTo>
                  <a:pt x="5855781" y="5148204"/>
                </a:lnTo>
                <a:lnTo>
                  <a:pt x="0" y="5141366"/>
                </a:lnTo>
                <a:close/>
              </a:path>
            </a:pathLst>
          </a:custGeom>
          <a:solidFill>
            <a:srgbClr val="003172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6A6CDC4-7242-4C8A-837E-18D9CC8F893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954C5E6-03D9-493B-BFF3-FE550785366C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4012358" y="1836905"/>
            <a:ext cx="4768034" cy="8572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5250" tIns="47625" rIns="95250" bIns="47625" numCol="1" spcCol="0" rtlCol="0" anchor="ctr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lang="en-US" sz="3600" b="1" i="0" u="none" strike="noStrike" cap="none" baseline="0" dirty="0">
                <a:solidFill>
                  <a:srgbClr val="0265AA"/>
                </a:solidFill>
                <a:latin typeface="A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reeform 7">
            <a:extLst>
              <a:ext uri="{6A94F074-B11D-4BC6-8830-B97F1672422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AADC509-8803-420A-B628-B7A4BEF80895}"/>
              </a:ext>
            </a:extLst>
          </p:cNvPr>
          <p:cNvSpPr/>
          <p:nvPr userDrawn="1"/>
        </p:nvSpPr>
        <p:spPr>
          <a:xfrm>
            <a:off x="9030176" y="0"/>
            <a:ext cx="113823" cy="331584"/>
          </a:xfrm>
          <a:custGeom>
            <a:avLst/>
            <a:gdLst/>
            <a:ahLst/>
            <a:cxnLst/>
            <a:rect l="0" t="0" r="r" b="b"/>
            <a:pathLst>
              <a:path w="113824" h="331584">
                <a:moveTo>
                  <a:pt x="0" y="0"/>
                </a:moveTo>
                <a:lnTo>
                  <a:pt x="113824" y="0"/>
                </a:lnTo>
                <a:lnTo>
                  <a:pt x="113824" y="331584"/>
                </a:lnTo>
                <a:lnTo>
                  <a:pt x="0" y="331584"/>
                </a:lnTo>
                <a:close/>
              </a:path>
            </a:pathLst>
          </a:custGeom>
          <a:solidFill>
            <a:srgbClr val="0265AA"/>
          </a:solidFill>
          <a:ln w="9525" cap="flat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7D78E028-8221-400A-BB96-521363489DC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D76A450-4F81-4C60-B5AD-CA2D05A6A3B8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4012349" y="1345044"/>
            <a:ext cx="4768043" cy="45376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5250" tIns="47625" rIns="95250" bIns="47625" numCol="1" spcCol="0" rtlCol="0" anchor="b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lang="en-US" sz="2000" b="0" i="0" u="none" strike="noStrike" cap="none" baseline="0" dirty="0">
                <a:solidFill>
                  <a:srgbClr val="000000"/>
                </a:solidFill>
                <a:latin typeface="Abe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>
            <a:extLst>
              <a:ext uri="{C28D13B8-C448-4EAF-91D4-FC167F70696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EAD7112-72DD-4864-A171-1FCF1D4E93FC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4012349" y="2782176"/>
            <a:ext cx="4768043" cy="32937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5250" tIns="95250" rIns="95250" bIns="47625" numCol="1" spcCol="0" rtlCol="0" anchor="t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lang="en-US" sz="1000" b="0" i="0" u="none" strike="noStrike" cap="none" baseline="0" dirty="0">
                <a:solidFill>
                  <a:srgbClr val="737373"/>
                </a:solidFill>
                <a:latin typeface="Open San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>
            <a:extLst>
              <a:ext uri="{40EBEFF5-F1F1-40A5-95B2-BC04C099205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3A16C7D-070E-4BBC-B06B-6235EEC6E78A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0" y="-197"/>
            <a:ext cx="5800725" cy="5153222"/>
          </a:xfrm>
          <a:custGeom>
            <a:avLst/>
            <a:gdLst/>
            <a:ahLst/>
            <a:cxnLst/>
            <a:rect l="0" t="0" r="r" b="b"/>
            <a:pathLst>
              <a:path w="5800725" h="5153223">
                <a:moveTo>
                  <a:pt x="0" y="790773"/>
                </a:moveTo>
                <a:lnTo>
                  <a:pt x="1128811" y="0"/>
                </a:lnTo>
                <a:lnTo>
                  <a:pt x="5800726" y="5153223"/>
                </a:lnTo>
                <a:lnTo>
                  <a:pt x="0" y="5143698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1440" tIns="9360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 hidden="1">
            <a:extLst>
              <a:ext uri="{71E8C22F-A810-482D-B5F5-ECE09983E8C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8815274-8AA7-4A0A-A9AF-030682275F43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2495550" y="1279988"/>
            <a:ext cx="3333750" cy="3333750"/>
          </a:xfrm>
          <a:prstGeom prst="rect">
            <a:avLst/>
          </a:prstGeom>
        </p:spPr>
        <p:txBody>
          <a:bodyPr lIns="91440" tIns="9360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CC529E6D-694A-42DA-BCE5-4096AA25CA8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utions offered by ADAudit Plus"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A2028C40-7677-49AF-AEEF-9EBC80B9D7F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396D3AD-03D9-465C-ACB1-C3D7AFE4F01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3" name="Footer Placeholder 2">
            <a:extLst>
              <a:ext uri="{CC783EDB-98D7-47A4-B29F-C21024502D4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5EC904B-8B5B-4E59-905E-E0F0FD27FC1D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Date Placeholder 1">
            <a:extLst>
              <a:ext uri="{41BA7A64-81E2-425A-BAA1-E6EA3C5B847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F92D7A0-BE47-4370-8881-E6A89CC68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r>
              <a:rPr lang="en-US" dirty="0"/>
              <a:t>Date</a:t>
            </a:r>
          </a:p>
        </p:txBody>
      </p:sp>
      <p:sp>
        <p:nvSpPr>
          <p:cNvPr id="5" name="Picture Placeholder 4">
            <a:extLst>
              <a:ext uri="{50D57086-FBE7-435D-B18B-E87E896C418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FC19A8F-C443-487A-9FAC-AC0E4EFBC22F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0" y="4685357"/>
            <a:ext cx="9148153" cy="162677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lIns="91440" tIns="9360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 hidden="1">
            <a:extLst>
              <a:ext uri="{353AB626-2428-472B-B4A5-21C93704954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C773B2-C82D-4FE3-933C-2997076F8684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5076415" y="733425"/>
            <a:ext cx="3269913" cy="189201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1440" tIns="45720" rIns="91440" bIns="45720" numCol="1" spcCol="0" rtlCol="0" anchor="ctr">
            <a:noAutofit/>
          </a:bodyPr>
          <a:lstStyle>
            <a:defPPr>
              <a:defRPr>
                <a:effectLst/>
              </a:defRPr>
            </a:defPPr>
            <a:lvl1pPr marL="0" lvl="0" indent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u="none" strike="noStrike" cap="none" baseline="0" dirty="0">
                <a:solidFill>
                  <a:srgbClr val="FFFFFF"/>
                </a:solidFill>
                <a:effectLst>
                  <a:outerShdw blurRad="63500" dist="9525" dir="2700000">
                    <a:srgbClr val="3F3F3F">
                      <a:alpha val="39999"/>
                    </a:srgbClr>
                  </a:outerShdw>
                </a:effectLst>
                <a:latin typeface="Quicksand"/>
              </a:defRPr>
            </a:lvl1pPr>
          </a:lstStyle>
          <a:p>
            <a:r>
              <a:rPr lang="en-US" dirty="0">
                <a:effectLst>
                  <a:outerShdw blurRad="63500" dist="9525" dir="2700000">
                    <a:srgbClr val="3F3F3F">
                      <a:alpha val="39999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7" name="Title 6">
            <a:extLst>
              <a:ext uri="{488F797D-AE00-46BE-A6FB-327E4535A57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04B1B05-89D6-4EE0-B9FA-C2EA3A42FDBD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687924" y="469372"/>
            <a:ext cx="7463961" cy="6844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1440" tIns="93600" rIns="91440" bIns="45720" numCol="1" spcCol="0" rtlCol="0" anchor="ctr">
            <a:noAutofit/>
          </a:bodyPr>
          <a:lstStyle>
            <a:lvl1pPr marL="0" lvl="0" indent="0" algn="l" rtl="0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u="none" strike="noStrike" cap="none" baseline="0" dirty="0">
                <a:solidFill>
                  <a:srgbClr val="0265AA"/>
                </a:solidFill>
                <a:latin typeface="Raleway-demi_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>
            <a:extLst>
              <a:ext uri="{9746B6ED-3DD3-481F-A98E-FDB4BD29349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2CEDF3E-009F-4BC1-B1CA-7D79C4CE7135}"/>
              </a:ext>
            </a:extLst>
          </p:cNvPr>
          <p:cNvSpPr>
            <a:spLocks noGrp="1"/>
          </p:cNvSpPr>
          <p:nvPr>
            <p:ph idx="6"/>
          </p:nvPr>
        </p:nvSpPr>
        <p:spPr>
          <a:xfrm>
            <a:off x="1679514" y="1499044"/>
            <a:ext cx="5016141" cy="277258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1440" tIns="93600" rIns="91440" bIns="45720" numCol="1" spcCol="0" rtlCol="0" anchor="t">
            <a:normAutofit/>
          </a:bodyPr>
          <a:lstStyle>
            <a:lvl1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Source Sans Pro"/>
              <a:buChar char="✧"/>
              <a:defRPr lang="en-US" sz="1200" b="0" u="none" strike="noStrike" cap="none" baseline="0" dirty="0">
                <a:solidFill>
                  <a:srgbClr val="000000"/>
                </a:solidFill>
                <a:latin typeface="Raleway"/>
              </a:defRPr>
            </a:lvl1pPr>
            <a:lvl2pPr lvl="1" algn="l">
              <a:buClr>
                <a:srgbClr val="0070C0"/>
              </a:buClr>
              <a:buFont typeface="Source Sans Pro"/>
              <a:buChar char="✧"/>
              <a:defRPr lang="en-US" sz="1000" b="0" dirty="0">
                <a:latin typeface="Raleway"/>
              </a:defRPr>
            </a:lvl2pPr>
            <a:lvl3pPr lvl="2" algn="l">
              <a:buClr>
                <a:srgbClr val="0070C0"/>
              </a:buClr>
              <a:buFont typeface="Source Sans Pro"/>
              <a:buChar char="✧"/>
              <a:defRPr lang="en-US" sz="900" b="0" dirty="0">
                <a:latin typeface="Raleway"/>
              </a:defRPr>
            </a:lvl3pPr>
            <a:lvl4pPr lvl="3" algn="l">
              <a:buClr>
                <a:srgbClr val="0070C0"/>
              </a:buClr>
              <a:buFont typeface="Source Sans Pro"/>
              <a:buChar char="✧"/>
              <a:defRPr lang="en-US" sz="800" b="0" dirty="0">
                <a:latin typeface="Raleway"/>
              </a:defRPr>
            </a:lvl4pPr>
            <a:lvl5pPr lvl="4" algn="l">
              <a:buClr>
                <a:srgbClr val="0070C0"/>
              </a:buClr>
              <a:buFont typeface="Source Sans Pro"/>
              <a:buChar char="✧"/>
              <a:defRPr lang="en-US" sz="700" b="0" dirty="0">
                <a:latin typeface="Raleway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1B39A62F-2D7D-4D55-AEAE-0F656EF8928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34F61FE-CE2F-452E-828D-49D8C1CC5266}"/>
              </a:ext>
            </a:extLst>
          </p:cNvPr>
          <p:cNvSpPr/>
          <p:nvPr userDrawn="1"/>
        </p:nvSpPr>
        <p:spPr>
          <a:xfrm>
            <a:off x="322506" y="0"/>
            <a:ext cx="183937" cy="733425"/>
          </a:xfrm>
          <a:prstGeom prst="rect">
            <a:avLst/>
          </a:prstGeom>
          <a:solidFill>
            <a:srgbClr val="0070C0"/>
          </a:solidFill>
          <a:ln w="19050" cap="flat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054C1E5-3E1E-42D1-B014-70B48A41CA0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otional Exhaus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89AF136D-0082-4ED8-8B0C-33D1896B94B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BE72BDC-1F6D-4B6A-89BF-F1232C04A9BB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334841" y="995229"/>
            <a:ext cx="2463393" cy="83151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5250" tIns="0" rIns="95250" bIns="0" numCol="1" spcCol="0" rtlCol="0" anchor="b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2800" b="1" u="none" strike="noStrike" cap="none" baseline="0" dirty="0">
                <a:solidFill>
                  <a:srgbClr val="0265AA"/>
                </a:solidFill>
                <a:latin typeface="Raleway-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>
            <a:extLst>
              <a:ext uri="{96E1651B-C8A6-4CC4-86A9-03AC93E8F13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B6DC4A8-EF51-414D-B41F-8A12C2BB1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4" name="Footer Placeholder 2">
            <a:extLst>
              <a:ext uri="{1656C24C-6A31-46A0-A1ED-70B97A0F8E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F243259-E2FC-431A-82F3-BE717A1267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Date Placeholder 1">
            <a:extLst>
              <a:ext uri="{5E33B088-5A27-45C9-BF6B-50E48A4DB8B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E6A0473-CB9B-4536-9C3F-255363CA1C8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r>
              <a:rPr lang="en-US" dirty="0"/>
              <a:t>Date</a:t>
            </a:r>
          </a:p>
        </p:txBody>
      </p:sp>
      <p:sp>
        <p:nvSpPr>
          <p:cNvPr id="6" name="Content Placeholder 5">
            <a:extLst>
              <a:ext uri="{C1CC16F4-915F-44E2-A8F6-040580F3245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A3C34A9-E757-4044-91AE-6E2751C949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4679" y="1978561"/>
            <a:ext cx="2463536" cy="154514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1440" tIns="93600" rIns="91440" bIns="45720" numCol="1" spcCol="0" rtlCol="0" anchor="t">
            <a:normAutofit/>
          </a:bodyPr>
          <a:lstStyle>
            <a:lvl1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58C9AD"/>
              </a:buClr>
              <a:buFont typeface="Arial"/>
              <a:buNone/>
              <a:defRPr lang="en-US" sz="1200" b="0" u="none" strike="noStrike" cap="none" baseline="0" dirty="0">
                <a:solidFill>
                  <a:srgbClr val="000000"/>
                </a:solidFill>
                <a:latin typeface="Raleway"/>
              </a:defRPr>
            </a:lvl1pPr>
            <a:lvl2pPr marL="457200" lvl="1" indent="0">
              <a:lnSpc>
                <a:spcPct val="150000"/>
              </a:lnSpc>
              <a:buClr>
                <a:srgbClr val="58C9AD"/>
              </a:buClr>
              <a:buNone/>
              <a:defRPr lang="en-US" sz="1000" b="0" dirty="0">
                <a:latin typeface="Raleway"/>
              </a:defRPr>
            </a:lvl2pPr>
            <a:lvl3pPr marL="914400" lvl="2" indent="0">
              <a:lnSpc>
                <a:spcPct val="150000"/>
              </a:lnSpc>
              <a:buClr>
                <a:srgbClr val="58C9AD"/>
              </a:buClr>
              <a:buNone/>
              <a:defRPr lang="en-US" sz="900" b="0" dirty="0">
                <a:latin typeface="Raleway"/>
              </a:defRPr>
            </a:lvl3pPr>
            <a:lvl4pPr marL="1371600" lvl="3" indent="0">
              <a:lnSpc>
                <a:spcPct val="150000"/>
              </a:lnSpc>
              <a:buClr>
                <a:srgbClr val="58C9AD"/>
              </a:buClr>
              <a:buNone/>
              <a:defRPr lang="en-US" sz="800" b="0" dirty="0">
                <a:latin typeface="Raleway"/>
              </a:defRPr>
            </a:lvl4pPr>
            <a:lvl5pPr marL="1828800" lvl="4" indent="0">
              <a:lnSpc>
                <a:spcPct val="150000"/>
              </a:lnSpc>
              <a:buClr>
                <a:srgbClr val="58C9AD"/>
              </a:buClr>
              <a:buNone/>
              <a:defRPr lang="en-US" sz="700" b="0" dirty="0">
                <a:latin typeface="Raleway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6A2531BE-3DF2-4847-B388-AB814FA7CAB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A098B5A-A6FC-4CB6-BACA-DD5F5FBFB631}"/>
              </a:ext>
            </a:extLst>
          </p:cNvPr>
          <p:cNvSpPr/>
          <p:nvPr userDrawn="1"/>
        </p:nvSpPr>
        <p:spPr>
          <a:xfrm>
            <a:off x="3048000" y="-1181"/>
            <a:ext cx="6096000" cy="5143500"/>
          </a:xfrm>
          <a:prstGeom prst="rect">
            <a:avLst/>
          </a:prstGeom>
          <a:solidFill>
            <a:srgbClr val="003B94"/>
          </a:solidFill>
          <a:ln w="9525" cap="flat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E117FA94-1441-4D00-B6AB-03A6BCF06CB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CC4303E-F11D-4253-9392-0D3709C9880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3048000" y="-4067"/>
            <a:ext cx="3048000" cy="2571750"/>
          </a:xfrm>
          <a:prstGeom prst="rect">
            <a:avLst/>
          </a:prstGeom>
          <a:noFill/>
          <a:ln w="9525" cap="flat">
            <a:noFill/>
            <a:prstDash val="solid"/>
            <a:miter lim="800000"/>
          </a:ln>
        </p:spPr>
        <p:txBody>
          <a:bodyPr lIns="91440" tIns="9360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2B48B405-CDB4-45C6-9B78-56776F4717F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777409E-B906-4AEB-A8A1-667B64C4E5D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96000" y="2571750"/>
            <a:ext cx="3048000" cy="2571750"/>
          </a:xfrm>
          <a:prstGeom prst="rect">
            <a:avLst/>
          </a:prstGeom>
          <a:noFill/>
          <a:ln w="9525" cap="flat">
            <a:noFill/>
            <a:prstDash val="solid"/>
            <a:miter lim="800000"/>
          </a:ln>
        </p:spPr>
        <p:txBody>
          <a:bodyPr lIns="91440" tIns="9360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148C1F98-EB47-46D1-BFEC-ECBBBDD834E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D2D1357-4B0F-4533-8BA9-2CCC68958594}"/>
              </a:ext>
            </a:extLst>
          </p:cNvPr>
          <p:cNvSpPr/>
          <p:nvPr userDrawn="1"/>
        </p:nvSpPr>
        <p:spPr>
          <a:xfrm>
            <a:off x="450476" y="1869002"/>
            <a:ext cx="142875" cy="143499"/>
          </a:xfrm>
          <a:prstGeom prst="rect">
            <a:avLst/>
          </a:prstGeom>
          <a:solidFill>
            <a:srgbClr val="0265AA"/>
          </a:solidFill>
          <a:ln w="9525" cap="flat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2B983875-9593-4DAC-B37B-2925816CB2A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61049171-7EE1-488F-B28F-130C4D862F4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7B4CB3E-7AEB-4132-9D9B-54B5BAF4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4E1E80B8-472F-4A31-A63A-02AE2AE1F41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2F6D24A-030C-49CA-B344-CF05EF9C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9C8A48B6-DBE4-471A-B22D-5E8378BF15F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0340EC5-BFD4-4EDE-8ACD-30597CFF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Footer Placeholder 3">
            <a:extLst>
              <a:ext uri="{92F8C1DB-1CCB-4250-9B2E-BB5BEF76F07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6945E78-20CB-46CC-A09F-DF811932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6" name="Date Placeholder 1">
            <a:extLst>
              <a:ext uri="{B14ADBCD-DBA9-4AD4-ACEE-B9CD87650BE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AAEC42B-6AB6-4B2E-93BC-D6A63FCE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DDEC842A-5C1E-4435-B539-1C4049117FEA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323C7D13-1B57-46B6-8074-8C13CD95C66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C184A9D-860B-44DA-81D2-0E49FF31783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2192059"/>
            <a:ext cx="7620000" cy="51181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1400" b="0" i="0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B3BF803F-7EA0-41D1-9CCA-0563614F81C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88C3CDB-9382-43A3-B44F-F341BF0D7FC7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762000" y="2735662"/>
            <a:ext cx="7620000" cy="882263"/>
          </a:xfrm>
          <a:prstGeom prst="rect">
            <a:avLst/>
          </a:prstGeom>
        </p:spPr>
        <p:txBody>
          <a:bodyPr rtlCol="0" anchor="t"/>
          <a:lstStyle>
            <a:lvl1pPr lvl="0">
              <a:defRPr lang="en-US" sz="4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846D90D1-62D7-4B4F-A083-C5482A62E39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644E342-D7BE-4DC4-9372-287DAFD0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180DE365-3B23-47DD-A6F2-385BA0DD8DF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438C974-7747-4636-A838-36323012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>
            <a:extLst>
              <a:ext uri="{4287B5D9-CE3D-45F7-8C3C-5AD5E28A144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331B72C-ED9E-4E6F-943A-3EEE6536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  <p:extLst>
      <p:ext uri="{4BDFEA94-7057-49F8-A799-CE51760572A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5A6E069-F2A0-4B73-9BB8-70B0DF7D02B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0C8610C-DD9E-48DD-B9F9-CB25BC5D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5DD8C5EF-8B27-430B-B8C1-A19A376DAE5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D9665F2-61B1-4E22-A48C-9249D28F4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4F3DAC90-B8A3-45CC-8668-086C6E85DF8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82AB633-F9B2-48F2-853C-89AAAC424A83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D3787419-66FF-467E-BD98-C39BBD50D83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D3E5D2C-E3E4-43F3-A152-65CC6D19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5">
            <a:extLst>
              <a:ext uri="{BFC9AF0E-BCE1-4877-A1AA-0E9490E9463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D069603-C0F6-4EDD-961E-8D8B0C2A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4">
            <a:extLst>
              <a:ext uri="{1C6FE64A-3017-4B4C-A203-1201E6DC20F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73C272-6933-4ADD-AB18-500A2E37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B97FAB3E-1419-4CD1-AE39-4BFF18676EE5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B7BE6CF0-8C2F-4D23-BBB4-6006E170891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2554F74-5894-47B5-A5C2-59CDDC69218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1400175"/>
            <a:ext cx="3619500" cy="540644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>
            <a:extLst>
              <a:ext uri="{613C6CD6-73CE-4470-8404-71B75F6B416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D3A358D-CF3D-433E-991A-80B967050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4717" y="1400175"/>
            <a:ext cx="3619500" cy="540644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EB344058-FE62-4905-80CB-579254C3180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BC4202B-10B8-4800-9692-4AC1A3DC9DD6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CC16D90B-BCBB-4407-A5E6-80EE93AC238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D6A431C-F396-43A7-98FB-61CE99980D76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B168D726-91A3-4BEB-BE6D-5F2E159064E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9177BE-B955-4B29-B02A-B2ADF2C1F58F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>
            <a:extLst>
              <a:ext uri="{22ABBAF9-0E2B-472C-975A-FC48D35F18D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E731E4D-E183-44B1-8E79-645D3AC3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5">
            <a:extLst>
              <a:ext uri="{1C8C7C26-AE29-47DC-88D2-FDC878CB8B7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76119AC-D932-4D3E-A3BA-90684BBF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6">
            <a:extLst>
              <a:ext uri="{2BA3B8BB-024C-4988-87CC-39AF4FF8DB5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6CCC93E-D880-4F6E-A453-B3C6373F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</p:spTree>
    <p:extLst>
      <p:ext uri="{D834B5FA-5A8F-403A-A7AC-C7133BE8BD0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49D1EED-DB5B-4040-B89C-E9074FC2CA7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A3468AC-438B-495D-9205-70E7B031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914525"/>
            <a:ext cx="7620000" cy="857250"/>
          </a:xfrm>
        </p:spPr>
        <p:txBody>
          <a:bodyPr rtlCol="0" anchor="ctr"/>
          <a:lstStyle>
            <a:lvl1pPr lvl="0" algn="ctr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>
            <a:extLst>
              <a:ext uri="{91FA41A0-396B-4293-95A0-BB580F83806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DCE4490-68D5-45F3-83BF-4DC25516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4" name="Footer Placeholder 2">
            <a:extLst>
              <a:ext uri="{201B80AD-110A-4AA5-854A-935049730F0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B733899-EA13-4CD0-B1C8-AD417D51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Date Placeholder 1">
            <a:extLst>
              <a:ext uri="{FB683651-6382-4822-B163-EDE76CEE1E1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B582963-A628-4CCD-9342-0A021E4A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45ECA224-2FC4-4527-9CAF-BA64E619287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E8122300-CA87-418F-8ED2-56FD2EC57CE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181293A-E1BD-4D46-A777-D048D3A9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3" name="Footer Placeholder 2">
            <a:extLst>
              <a:ext uri="{DD4930C6-6F0A-4198-B2AE-9D3B971C1B8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7302CF0-ACD9-478A-B437-921E3614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Date Placeholder 1">
            <a:extLst>
              <a:ext uri="{7F812A6C-52AE-4985-B185-2F977E1F556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0FBA52A-3CEC-4D17-8060-4924926E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1E43C4FD-5AAE-44A2-9C0A-D2CE5FB4A53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BD4591E-330F-422B-9B1D-951A57E7DA4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6B51F66-7A33-4E4B-AB88-5905B2B3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65B819A3-0B80-40E1-89E6-E3429B26FBC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7C3D7A9-88CE-471C-86C9-50BE70308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1F188208-F08D-4ED2-B186-58C99A30AB7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7E72490-562A-45DE-AFD2-A54160BF676B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C0C4D2B0-AFAA-4200-8A0F-CBE69674F49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B4A0461-2583-403E-9980-D01F4B495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2">
            <a:extLst>
              <a:ext uri="{E72B0B53-B869-4BC5-880B-68C0F2DAB2F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D974B3A-D16B-4163-AFE0-065D8B3D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53449D79-21BB-4A09-9CD1-EB40B6CF74C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5F40691-FFC2-403A-992D-A72F4B09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0AB2A135-BC6F-4687-B267-85F4846D6D5B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D131D839-0F36-43AB-96A6-0178BE112E6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657B9F2-58AD-4644-9009-C513C715BAC6}"/>
              </a:ext>
            </a:extLst>
          </p:cNvPr>
          <p:cNvSpPr/>
          <p:nvPr/>
        </p:nvSpPr>
        <p:spPr>
          <a:xfrm>
            <a:off x="3718307" y="1437411"/>
            <a:ext cx="4663693" cy="3037029"/>
          </a:xfrm>
          <a:prstGeom prst="rect">
            <a:avLst/>
          </a:prstGeom>
          <a:noFill/>
          <a:ln w="6350" cap="flat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Title 1">
            <a:extLst>
              <a:ext uri="{F4EADAF7-CDCA-4541-BE2B-E5A3BF8F7A4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2BF776C-B2C5-4713-BC4A-402CD8A2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4E51C796-190C-49E1-8FCB-A8DD75EA1A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E48D425-778E-4BFA-9D6B-61D011208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>
            <a:extLst>
              <a:ext uri="{3F8BB3AC-DE7D-4261-B626-3891A4DD4A8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E592FDC-E295-4C11-8F88-D03094A88CB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4">
            <a:extLst>
              <a:ext uri="{88361A20-DC57-492A-BD77-3D25BC459B5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0336696-6754-4484-9320-04143D09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7" name="Footer Placeholder 3">
            <a:extLst>
              <a:ext uri="{4A7E7D80-F6C0-4695-9B8A-3096CF8BAB4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FAC80EB-B387-490C-ADFC-0C979650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8" name="Date Placeholder 1">
            <a:extLst>
              <a:ext uri="{9E10E5C2-7082-4362-BE0E-B94F1786BF2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C16BC6D-4617-4147-A0AB-87A0FECA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1301F671-ADBF-40A6-9D0C-A50F6C428DCF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 hidden="1">
            <a:extLst>
              <a:ext uri="{662F1845-1925-4A97-A79A-89A312040E9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D07AC40-B634-47A6-9E42-A702DFC00720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3" name="Footer Placeholder 4" hidden="1">
            <a:extLst>
              <a:ext uri="{B0741912-1602-4E16-85E0-3861B96F88B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40F596A-75C2-4185-ADEC-EBC4E2DAB083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4" name="Date Placeholder 3" hidden="1">
            <a:extLst>
              <a:ext uri="{3FECEDD4-9550-45B2-ABE8-DF04F78D70D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70EAFFB-11F4-4011-92F6-C1D9F737DDFB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5" name="Slide Number Placeholder 5" hidden="1">
            <a:extLst>
              <a:ext uri="{02050721-8473-4746-94C2-7E0CC649D22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1A2567E-9527-441C-82BB-5C427F4C5807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6" name="Footer Placeholder 4" hidden="1">
            <a:extLst>
              <a:ext uri="{2FC6A6F0-4BED-4266-8299-616D146E97E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FF7B755-8470-40CF-A93B-6B1D04D52CB2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7" name="Date Placeholder 3" hidden="1">
            <a:extLst>
              <a:ext uri="{A77B1A90-3F03-4DC2-A252-8B73DDEEEB5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DC6A948-93F8-43F1-897F-0F1D9F57E3FD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8" name="Slide Number Placeholder 5" hidden="1">
            <a:extLst>
              <a:ext uri="{B270F165-51C5-4327-ADAE-89ACD8D24DC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418302A-0D49-4127-96ED-2DC117189445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9" name="Footer Placeholder 4" hidden="1">
            <a:extLst>
              <a:ext uri="{D91B2A23-4C0E-49A8-9C78-E32ED34C36A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8B9A366-2BE7-4F68-88C0-7C7239C5DF74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10" name="Date Placeholder 3" hidden="1">
            <a:extLst>
              <a:ext uri="{53858830-55E4-4527-AD50-2B75AC09AD4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7FD1BB6-A10E-4F78-9290-63B182975BA7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11" name="Title Placeholder 1">
            <a:extLst>
              <a:ext uri="{3D7653DC-3626-456F-93AF-60E4DDAFDA6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D35E2A8-2A42-4281-AFDB-D5A59235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9045"/>
            <a:ext cx="7620000" cy="857250"/>
          </a:xfrm>
          <a:prstGeom prst="rect">
            <a:avLst/>
          </a:prstGeom>
        </p:spPr>
        <p:txBody>
          <a:bodyPr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54B567E-EDFC-49C5-AC3D-847DC5B5AED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798DC67-8879-4562-8BD3-3D2A9A3A3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28750"/>
            <a:ext cx="7620000" cy="3048000"/>
          </a:xfrm>
          <a:prstGeom prst="rect">
            <a:avLst/>
          </a:prstGeom>
        </p:spPr>
        <p:txBody>
          <a:bodyPr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E975E56F-C202-4519-91F4-8E6D68E8180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0388E2C-3FB4-46E9-B4A9-31B7C74AB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lvl="0" algn="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14" name="Footer Placeholder 4">
            <a:extLst>
              <a:ext uri="{EC4C01D1-576B-49ED-9CD8-D60428F65B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D2FF7A2-403F-44B0-A1BE-EEFEF4B23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lvl="0" algn="ct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5" name="Date Placeholder 3">
            <a:extLst>
              <a:ext uri="{9781FC9C-57BE-4A2A-BDEE-3162965B1C0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B2FA8EE-648F-48C0-9A12-A310E99D7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lvl="0" algn="l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ftr="0" dt="0"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1" i="0" dirty="0">
          <a:solidFill>
            <a:schemeClr val="tx1"/>
          </a:solidFill>
          <a:latin typeface="+mj-lt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Arial"/>
        <a:buChar char="•"/>
        <a:defRPr lang="en-US" sz="1600" b="0" i="0" dirty="0">
          <a:solidFill>
            <a:schemeClr val="tx1"/>
          </a:solidFill>
          <a:latin typeface="+mn-lt"/>
        </a:defRPr>
      </a:lvl1pPr>
      <a:lvl2pPr marL="742950" lvl="1" indent="-28575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400" b="0" i="0" dirty="0">
          <a:solidFill>
            <a:schemeClr val="bg1">
              <a:lumMod val="50000"/>
            </a:schemeClr>
          </a:solidFill>
          <a:latin typeface="+mn-lt"/>
        </a:defRPr>
      </a:lvl2pPr>
      <a:lvl3pPr marL="1143000" lvl="2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200" b="0" i="0" dirty="0">
          <a:solidFill>
            <a:schemeClr val="bg1">
              <a:lumMod val="50000"/>
            </a:schemeClr>
          </a:solidFill>
          <a:latin typeface="+mn-lt"/>
        </a:defRPr>
      </a:lvl3pPr>
      <a:lvl4pPr marL="1600200" lvl="3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000" b="0" i="0" dirty="0">
          <a:solidFill>
            <a:schemeClr val="bg1">
              <a:lumMod val="50000"/>
            </a:schemeClr>
          </a:solidFill>
          <a:latin typeface="+mn-lt"/>
        </a:defRPr>
      </a:lvl4pPr>
      <a:lvl5pPr marL="2057400" lvl="4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ctive-directory-audit/?slide-de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ctive-directory-audit/download-free.html?slide-deck" TargetMode="External"/><Relationship Id="rId2" Type="http://schemas.openxmlformats.org/officeDocument/2006/relationships/hyperlink" Target="https://www.manageengine.com/products/active-directory-audit/download.html?slide-deck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ctive-directory-audit/demo-form.html?slide-deck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manageengine.com/products/active-directory-audit/download-free.html?slide-dec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nageengine.com/products/active-directory-audit/document.html?slide-deck" TargetMode="External"/><Relationship Id="rId5" Type="http://schemas.openxmlformats.org/officeDocument/2006/relationships/hyperlink" Target="https://www.manageengine.com/products/active-directory-audit/guide-to-configure-active-directory-in-adauditplus.html?slide-deck" TargetMode="External"/><Relationship Id="rId4" Type="http://schemas.openxmlformats.org/officeDocument/2006/relationships/hyperlink" Target="https://demo.adauditplus.com/?slide-deck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ctive-directory-audit/?slide-dec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ctive-directory-audit/?slide-deck" TargetMode="External"/><Relationship Id="rId2" Type="http://schemas.openxmlformats.org/officeDocument/2006/relationships/hyperlink" Target="https://www.manageengine.com/products/active-directory-audit/download.html?slide-deck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A8FDB368-03FC-4376-B2C5-641C4236F97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0F48CA2-39B3-47A4-9438-42731D668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01" y="0"/>
            <a:ext cx="5401865" cy="5143500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789ACF3-FDDD-4ACC-AEC5-7FB1B36F970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B05F810-8816-4D89-A795-0C3C6CA5C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41" y="1494948"/>
            <a:ext cx="3761127" cy="12525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l"/>
            <a:r>
              <a:rPr lang="en-US" sz="3600" dirty="0">
                <a:solidFill>
                  <a:srgbClr val="0265AA"/>
                </a:solidFill>
                <a:latin typeface="Zoho Puvi-medium"/>
              </a:rPr>
              <a:t>A </a:t>
            </a:r>
            <a:r>
              <a:rPr lang="en-US" sz="3600" dirty="0" err="1">
                <a:solidFill>
                  <a:srgbClr val="0265AA"/>
                </a:solidFill>
                <a:latin typeface="Zoho Puvi-medium"/>
              </a:rPr>
              <a:t>UBA-driven</a:t>
            </a:r>
          </a:p>
          <a:p>
            <a:pPr lvl="0" algn="l"/>
            <a:r>
              <a:rPr lang="en-US" sz="3600" dirty="0">
                <a:solidFill>
                  <a:srgbClr val="0265AA"/>
                </a:solidFill>
                <a:latin typeface="Zoho Puvi-medium"/>
              </a:rPr>
              <a:t>change auditor</a:t>
            </a:r>
          </a:p>
        </p:txBody>
      </p:sp>
      <p:sp>
        <p:nvSpPr>
          <p:cNvPr id="4" name="Title 3">
            <a:extLst>
              <a:ext uri="{256DC2D2-9D0B-4F6C-9D15-C5CFD5B923C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4336A21-2B7E-45F4-950C-57125A6B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39" y="2877816"/>
            <a:ext cx="3367516" cy="102318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pPr lvl="0" algn="l">
              <a:lnSpc>
                <a:spcPct val="140000"/>
              </a:lnSpc>
            </a:pPr>
            <a:r>
              <a:rPr lang="en-US" sz="1200" b="0" dirty="0">
                <a:solidFill>
                  <a:schemeClr val="tx1"/>
                </a:solidFill>
                <a:latin typeface="Zoho Puvi"/>
              </a:rPr>
              <a:t>Keep your Active Directory, Microsoft </a:t>
            </a:r>
            <a:r>
              <a:rPr lang="en-US" sz="1200" b="0" dirty="0" err="1">
                <a:solidFill>
                  <a:schemeClr val="tx1"/>
                </a:solidFill>
                <a:latin typeface="Zoho Puvi"/>
              </a:rPr>
              <a:t>Entra</a:t>
            </a:r>
            <a:r>
              <a:rPr lang="en-US" sz="1200" b="0" dirty="0">
                <a:solidFill>
                  <a:schemeClr val="tx1"/>
                </a:solidFill>
                <a:latin typeface="Zoho Puvi"/>
              </a:rPr>
              <a:t> ID (formerly Azure AD), Windows servers, file servers, and workstations secure and compliant</a:t>
            </a:r>
          </a:p>
        </p:txBody>
      </p:sp>
      <p:pic>
        <p:nvPicPr>
          <p:cNvPr id="5" name="Picture 4">
            <a:hlinkClick r:id="rId3"/>
            <a:extLst>
              <a:ext uri="{D42D9BA6-7F3D-4FA9-86E2-F29524CB7AB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CCCF4E3-8CCB-428D-9F83-6D6B784B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85" y="400050"/>
            <a:ext cx="1389114" cy="43436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862B0B29-0900-46FC-A648-22ED93D12EF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EC2FFE4-4705-4B48-911B-DE85B2962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451" y="1181100"/>
            <a:ext cx="3333906" cy="2776358"/>
          </a:xfrm>
          <a:prstGeom prst="rect">
            <a:avLst/>
          </a:prstGeom>
          <a:noFill/>
        </p:spPr>
      </p:pic>
    </p:spTree>
    <p:extLst>
      <p:ext uri="{1124DE8B-42DF-417C-900C-799464C1355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65DA9D02-7379-429D-B5BB-922566D251C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F256976-8D36-45D1-B9F8-644B76484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48" y="2693338"/>
            <a:ext cx="157238" cy="14335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679CC1CE-5CF1-4516-B9A3-D29002D9BDC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825F5AF-1016-4AF4-89B8-F7761218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304498"/>
            <a:ext cx="157238" cy="14335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99A1FA75-348C-4A1B-933C-5153828F5F2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26D3B04-15E8-4567-AC0B-B0533141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1915658"/>
            <a:ext cx="157238" cy="14335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6A0A44A4-814F-4037-8EDF-D023AA1BAC7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6651F41-AC2B-408D-BD0A-14A49827D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1" y="1535811"/>
            <a:ext cx="154701" cy="14103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42A84B0B-4B32-4B16-B6E5-6F650E38770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D416261-3351-41F0-89A2-91E7E5E1F8E9}"/>
              </a:ext>
            </a:extLst>
          </p:cNvPr>
          <p:cNvSpPr txBox="1"/>
          <p:nvPr/>
        </p:nvSpPr>
        <p:spPr>
          <a:xfrm>
            <a:off x="634403" y="885825"/>
            <a:ext cx="8117224" cy="3923785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Monitor file and folder accesses: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Track all file activity—including read, delete, modify, copy-and-paste, move, and more—in real time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Detect failed file access attempts: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Receive reports on failed attempts to access files or folders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Monitor permission changes: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Track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NTFS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and share permission changes along with details such as their old and new values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Analyze files: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Scan metadata and disk space to gain insights into file server security and storage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Audit across multiple platforms: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View changes across Windows,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NetApp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EMC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Synology, Hitachi, Huawei, Amazon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FSx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QNAP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and Azure files</a:t>
            </a:r>
          </a:p>
        </p:txBody>
      </p:sp>
      <p:sp>
        <p:nvSpPr>
          <p:cNvPr id="7" name="TextBox 6">
            <a:extLst>
              <a:ext uri="{470E0A28-2BFB-4CD9-BF9E-C8FD027C01E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100FDE4-826E-4119-899E-191BDA61785D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File</a:t>
            </a:r>
            <a:r>
              <a:rPr lang="en-US" sz="2200" b="1" i="0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server</a:t>
            </a:r>
            <a:r>
              <a:rPr lang="en-US" sz="2200" b="1" i="0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auditing</a:t>
            </a:r>
          </a:p>
        </p:txBody>
      </p:sp>
      <p:pic>
        <p:nvPicPr>
          <p:cNvPr id="8" name="Picture 7">
            <a:extLst>
              <a:ext uri="{EA89ED4E-FA09-4846-90F3-110BA111E7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E81C960-640D-45F8-AE58-207F1271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963158"/>
            <a:ext cx="157238" cy="143351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31C5F830-71EC-4EEE-8B0D-D48814FC107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A460AA8-49D1-41B4-B326-502A83BFECD5}"/>
              </a:ext>
            </a:extLst>
          </p:cNvPr>
          <p:cNvSpPr/>
          <p:nvPr/>
        </p:nvSpPr>
        <p:spPr>
          <a:xfrm>
            <a:off x="0" y="5114925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10DFF94D-0949-4B47-A0FB-0611787EEE9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D1793D13-319F-42BC-A558-96D6D28D7C8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7331CAB-721E-493E-BAAF-8C4747FE6EEF}"/>
              </a:ext>
            </a:extLst>
          </p:cNvPr>
          <p:cNvSpPr txBox="1">
            <a:spLocks noGrp="1"/>
          </p:cNvSpPr>
          <p:nvPr/>
        </p:nvSpPr>
        <p:spPr>
          <a:xfrm>
            <a:off x="335641" y="1014298"/>
            <a:ext cx="3783720" cy="1657778"/>
          </a:xfrm>
          <a:prstGeom prst="rect">
            <a:avLst/>
          </a:prstGeom>
          <a:ln>
            <a:noFill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Group Policy settings change auditing</a:t>
            </a:r>
          </a:p>
        </p:txBody>
      </p:sp>
      <p:sp>
        <p:nvSpPr>
          <p:cNvPr id="3" name="TextBox 2">
            <a:extLst>
              <a:ext uri="{F1CD6CF6-1532-446A-98F6-58C68CF1C99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8694BA1-B135-49E3-B803-D43917AF6F67}"/>
              </a:ext>
            </a:extLst>
          </p:cNvPr>
          <p:cNvSpPr txBox="1">
            <a:spLocks noGrp="1"/>
          </p:cNvSpPr>
          <p:nvPr/>
        </p:nvSpPr>
        <p:spPr>
          <a:xfrm>
            <a:off x="355539" y="2788767"/>
            <a:ext cx="3605650" cy="858365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Audit changes made to Group Policy settings, including password and account lockout policy changes, computer changes, etc. </a:t>
            </a:r>
          </a:p>
        </p:txBody>
      </p:sp>
      <p:pic>
        <p:nvPicPr>
          <p:cNvPr id="4" name="Picture 3">
            <a:extLst>
              <a:ext uri="{DD23E734-C77B-4741-A6F9-D9D5E1D3FE1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ED60C11-1C33-46BC-903E-88CA08B89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01" y="0"/>
            <a:ext cx="5401865" cy="51435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B265EC6-C1E7-4631-99C6-C1D3B537CC2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0F9E7B3-37EF-48DB-8795-1A2B86758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116" y="962025"/>
            <a:ext cx="2855118" cy="3218497"/>
          </a:xfrm>
          <a:prstGeom prst="rect">
            <a:avLst/>
          </a:prstGeom>
          <a:noFill/>
        </p:spPr>
      </p:pic>
    </p:spTree>
    <p:extLst>
      <p:ext uri="{CFCD8E31-FDAD-48B8-BCAA-DE35A894717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27FB106D-F4A3-438E-9CD6-76411A828C8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454867B-9056-479F-A183-8CA8A37CC889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Group Policy settings change auditing</a:t>
            </a:r>
          </a:p>
        </p:txBody>
      </p:sp>
      <p:pic>
        <p:nvPicPr>
          <p:cNvPr id="3" name="Picture 2">
            <a:extLst>
              <a:ext uri="{7FB91BC6-163E-408F-B97D-D75F96435CF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2C3ABB8-385C-49A7-A9D1-C7A3FD249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963158"/>
            <a:ext cx="157238" cy="14335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E502F457-A1AA-4383-A6DC-4C4A71E6784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026ADAA-C1B8-467E-8C2B-C8B5B4A33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1" y="1345311"/>
            <a:ext cx="154701" cy="1410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94DF434C-A080-4D8A-8080-D711F62E910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3F0A5ED-CDDA-400E-BFDF-2C79220AD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1915658"/>
            <a:ext cx="157238" cy="14335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BE6B98AB-5BE8-42E4-AD56-49F0E7E2F66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18C9A39-B976-445E-8696-6E722ACC6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495550"/>
            <a:ext cx="157238" cy="143351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C179E82D-2001-4CD1-B957-49558DF89ED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62BE2D1-D086-434E-B2E1-B9F57753BD99}"/>
              </a:ext>
            </a:extLst>
          </p:cNvPr>
          <p:cNvSpPr/>
          <p:nvPr/>
        </p:nvSpPr>
        <p:spPr>
          <a:xfrm>
            <a:off x="0" y="5114925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B4A6017E-3A88-43DA-A871-002A7A0CC4D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4434D9F-32F1-47B8-96BC-2662FBFFD3CC}"/>
              </a:ext>
            </a:extLst>
          </p:cNvPr>
          <p:cNvSpPr txBox="1"/>
          <p:nvPr/>
        </p:nvSpPr>
        <p:spPr>
          <a:xfrm>
            <a:off x="634403" y="885825"/>
            <a:ext cx="8117224" cy="3923785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Audit Group Policy Objects: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Audit and report on Group Policy Object (GPO) creation, deletion, modification, and more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Track changes to GPO settings: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Keep a close eye on who changes what GPO settings, when, and from where with comprehensive reports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Configure alerts for critical changes: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Receive instant email and SMS alerts for critical changes, such as computer configuration changes, password and account lockout policy changes, etc.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Maintain an audit trail: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Generate reports on the values of GPO settings before and after every change to instantly spot unwanted changes</a:t>
            </a:r>
          </a:p>
        </p:txBody>
      </p:sp>
    </p:spTree>
    <p:extLst>
      <p:ext uri="{EA80EAC2-A500-45EF-A550-84D992A9E213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B76B7A92-5A77-4E31-9445-4F24DC899AC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BBFFF33-BE02-4ACE-A542-1AE13D71C0E6}"/>
              </a:ext>
            </a:extLst>
          </p:cNvPr>
          <p:cNvSpPr txBox="1">
            <a:spLocks noGrp="1"/>
          </p:cNvSpPr>
          <p:nvPr/>
        </p:nvSpPr>
        <p:spPr>
          <a:xfrm>
            <a:off x="335641" y="1554533"/>
            <a:ext cx="3783720" cy="1034507"/>
          </a:xfrm>
          <a:prstGeom prst="rect">
            <a:avLst/>
          </a:prstGeom>
          <a:ln>
            <a:noFill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Windows</a:t>
            </a:r>
          </a:p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server auditing</a:t>
            </a:r>
          </a:p>
        </p:txBody>
      </p:sp>
      <p:sp>
        <p:nvSpPr>
          <p:cNvPr id="3" name="TextBox 2">
            <a:extLst>
              <a:ext uri="{7E581513-85D4-4CC9-8F82-B21813B5636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241815-5E62-4B3D-B09F-DF940BC885D6}"/>
              </a:ext>
            </a:extLst>
          </p:cNvPr>
          <p:cNvSpPr txBox="1">
            <a:spLocks noGrp="1"/>
          </p:cNvSpPr>
          <p:nvPr/>
        </p:nvSpPr>
        <p:spPr>
          <a:xfrm>
            <a:off x="355539" y="2674467"/>
            <a:ext cx="3605650" cy="858365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Monitor member servers with real-time reports and alerts to keep a close eye on activity in your Windows network</a:t>
            </a:r>
          </a:p>
        </p:txBody>
      </p:sp>
      <p:pic>
        <p:nvPicPr>
          <p:cNvPr id="4" name="Picture 3">
            <a:extLst>
              <a:ext uri="{EFCC318A-D8ED-4083-8A2C-BF628EE8DC1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397A38F-91C7-4326-BE4C-D8C8F7582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01" y="0"/>
            <a:ext cx="5401865" cy="51435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7511E4F5-3EE3-496F-96F4-EA90175B484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6139C94-D708-4AA3-B0FF-E0E26823F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645" y="1123426"/>
            <a:ext cx="3031617" cy="2896647"/>
          </a:xfrm>
          <a:prstGeom prst="rect">
            <a:avLst/>
          </a:prstGeom>
          <a:noFill/>
        </p:spPr>
      </p:pic>
    </p:spTree>
    <p:extLst>
      <p:ext uri="{928920DE-8CC9-4D00-AA12-66B80213F23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93656D3A-463E-4A48-8B0E-A815CFFAD22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AC58D68-7222-441F-8F79-85AA6E1F7B99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Windows server auditing</a:t>
            </a:r>
          </a:p>
        </p:txBody>
      </p:sp>
      <p:pic>
        <p:nvPicPr>
          <p:cNvPr id="3" name="Picture 2">
            <a:extLst>
              <a:ext uri="{905CB87E-FB5D-4301-843E-2E0129B70FA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3DF9CED-7AC3-4B64-BEBF-E1C7A652C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963158"/>
            <a:ext cx="157238" cy="14335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4E3D0E20-F8AB-4EE9-ABFF-E85E3A5E613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8AB172D-330B-4231-9CDB-44340BD6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1" y="1535811"/>
            <a:ext cx="154701" cy="1410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B79AB848-8BB7-44E4-A29F-B89F1553311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8E5F0DE-5D7B-4B44-8646-36DE18B89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1915658"/>
            <a:ext cx="157238" cy="14335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52408697-1709-449F-9A22-D7F052EA549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19E127A-58C9-428D-9B8D-8BFFA1665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305050"/>
            <a:ext cx="157238" cy="14335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D9AF01B7-ADFD-479E-AC99-0849F0838E5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DD39049-C6BD-48E6-82C9-C344AC9D5CA2}"/>
              </a:ext>
            </a:extLst>
          </p:cNvPr>
          <p:cNvSpPr txBox="1"/>
          <p:nvPr/>
        </p:nvSpPr>
        <p:spPr>
          <a:xfrm>
            <a:off x="634403" y="885825"/>
            <a:ext cx="8117224" cy="3923785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Audit Windows servers: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Monitor changes to local administrative group memberships, local users, user rights, local policies, and more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Track scheduled tasks and processes: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Audit the creation, deletion, and modification of scheduled tasks and processes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Monitor removable device usage: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Identify USB plug-ins and file transfer activities to removable storage devices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Audit </a:t>
            </a:r>
            <a:r>
              <a:rPr lang="en-US" sz="1100" i="0" dirty="0" err="1">
                <a:solidFill>
                  <a:schemeClr val="tx1"/>
                </a:solidFill>
                <a:latin typeface="Zoho Puvi-demi_bold"/>
              </a:rPr>
              <a:t>PowerShell</a:t>
            </a: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 processes: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Monitor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PowerShell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processes that run on your Windows servers along with the commands executed in them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Audit AD federation services (</a:t>
            </a:r>
            <a:r>
              <a:rPr lang="en-US" sz="1100" i="0" dirty="0" err="1">
                <a:solidFill>
                  <a:schemeClr val="tx1"/>
                </a:solidFill>
                <a:latin typeface="Zoho Puvi-demi_bold"/>
              </a:rPr>
              <a:t>ADFS</a:t>
            </a: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):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Report on successful and failed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ADFS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authentication attempts in real time</a:t>
            </a:r>
          </a:p>
        </p:txBody>
      </p:sp>
      <p:sp>
        <p:nvSpPr>
          <p:cNvPr id="8" name="Rectangle 7">
            <a:extLst>
              <a:ext uri="{6AF4AD89-7B7E-4F0D-B39D-5CD433EFB3E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89ADF9B-3782-4BC1-A09C-408773D1FBC5}"/>
              </a:ext>
            </a:extLst>
          </p:cNvPr>
          <p:cNvSpPr/>
          <p:nvPr/>
        </p:nvSpPr>
        <p:spPr>
          <a:xfrm>
            <a:off x="0" y="5114925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2ED8CC3-5DBB-438E-A7A8-CE69D719E72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BA1F46D-6D14-4559-ABDA-6B664261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2" y="2864396"/>
            <a:ext cx="157238" cy="143351"/>
          </a:xfrm>
          <a:prstGeom prst="rect">
            <a:avLst/>
          </a:prstGeom>
          <a:noFill/>
        </p:spPr>
      </p:pic>
    </p:spTree>
    <p:extLst>
      <p:ext uri="{D6D2B2B3-0775-43ED-B1DA-33D07695BC2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840A5098-9966-451D-BB24-3EE85B596D8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7969A5E-BF7F-411B-92B1-733F3AEDAC7E}"/>
              </a:ext>
            </a:extLst>
          </p:cNvPr>
          <p:cNvSpPr txBox="1">
            <a:spLocks noGrp="1"/>
          </p:cNvSpPr>
          <p:nvPr/>
        </p:nvSpPr>
        <p:spPr>
          <a:xfrm>
            <a:off x="335641" y="1554533"/>
            <a:ext cx="3783720" cy="1034507"/>
          </a:xfrm>
          <a:prstGeom prst="rect">
            <a:avLst/>
          </a:prstGeom>
          <a:ln>
            <a:noFill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Workstation auditing</a:t>
            </a:r>
          </a:p>
        </p:txBody>
      </p:sp>
      <p:sp>
        <p:nvSpPr>
          <p:cNvPr id="3" name="TextBox 2">
            <a:extLst>
              <a:ext uri="{C23D5101-5D17-4A87-9ED2-26736A7D8C5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0E3EBAA-CECE-4972-9EFF-46BCF22782F4}"/>
              </a:ext>
            </a:extLst>
          </p:cNvPr>
          <p:cNvSpPr txBox="1">
            <a:spLocks noGrp="1"/>
          </p:cNvSpPr>
          <p:nvPr/>
        </p:nvSpPr>
        <p:spPr>
          <a:xfrm>
            <a:off x="355539" y="2674467"/>
            <a:ext cx="3605650" cy="858365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Track users' logon and logoff information, productive hours, logon history details, removable storage use, and more</a:t>
            </a:r>
          </a:p>
        </p:txBody>
      </p:sp>
      <p:pic>
        <p:nvPicPr>
          <p:cNvPr id="4" name="Picture 3">
            <a:extLst>
              <a:ext uri="{4ADA4D91-FFEB-41A5-BF07-9B57AD84794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A70FB78-8D0D-4758-A50A-553F4EFB0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01" y="0"/>
            <a:ext cx="5401865" cy="51435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EAF759C2-96AF-4A9D-832A-89AA3E1FA79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708C56D-494F-40C0-B308-B267C9274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442" y="1118235"/>
            <a:ext cx="2855118" cy="2907030"/>
          </a:xfrm>
          <a:prstGeom prst="rect">
            <a:avLst/>
          </a:prstGeom>
          <a:noFill/>
        </p:spPr>
      </p:pic>
    </p:spTree>
    <p:extLst>
      <p:ext uri="{C4AF267C-1342-481A-84BF-08A252A909B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55EAF91-D941-4E6F-8E29-E014C24B8D1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4C70C49-F7A1-4AEE-BDA9-0F8A1FA772FE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Workstation auditing</a:t>
            </a:r>
          </a:p>
        </p:txBody>
      </p:sp>
      <p:pic>
        <p:nvPicPr>
          <p:cNvPr id="3" name="Picture 2">
            <a:extLst>
              <a:ext uri="{847A9B2E-AE9A-4F82-A001-028A0F0EB5B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6841AE6-F083-406F-A956-A2E0BEA7A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963158"/>
            <a:ext cx="157238" cy="14335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603F2961-94AC-48C5-8C5E-852863A50AE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3CB7A50-D737-4E68-9423-1F661C35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1" y="1345311"/>
            <a:ext cx="154701" cy="1410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E5BB1096-7481-403D-9AD1-3BC76E6F69E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FA5306A-F3C2-4192-9A7A-5C17A104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1915658"/>
            <a:ext cx="157238" cy="14335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26F37565-5D4A-477C-AE43-C0B7A3CD59D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48AC17F-AEED-4DE6-B52D-4569DE14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495550"/>
            <a:ext cx="157238" cy="14335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E90971D0-D8CD-4C52-8ED5-F309BD87FD8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400A891-6280-431F-8E51-32FA1040D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2" y="2864396"/>
            <a:ext cx="157238" cy="14335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E5F62A04-7519-4A9E-B76A-62A9A6C349E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22CEF69-ECA5-44A9-9E4A-7536748108A7}"/>
              </a:ext>
            </a:extLst>
          </p:cNvPr>
          <p:cNvSpPr txBox="1"/>
          <p:nvPr/>
        </p:nvSpPr>
        <p:spPr>
          <a:xfrm>
            <a:off x="634403" y="885825"/>
            <a:ext cx="8117224" cy="3923785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Audit logon and logoff activity: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Track logon and logoff activity across your Windows and Mac workstations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Track user logon history: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Record every logon activity, identify users logged on to multiple machines, monitor RADIUS logons, and more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Identify logon failures: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Track all failed logon attempts with information on who attempted to log on, what machine they attempted to log on to, when, and the reason for the failure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Monitor file integrity: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Receive detailed reports on all changes made to system and program files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Measure employee productivity: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Track employees' idle time and actual work hours to ensure high productivity across your enterprise</a:t>
            </a:r>
          </a:p>
        </p:txBody>
      </p:sp>
      <p:sp>
        <p:nvSpPr>
          <p:cNvPr id="9" name="Rectangle 8">
            <a:extLst>
              <a:ext uri="{CB66255D-CD98-47AF-9F08-B577A6B0E2B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DA9CC1F-68D4-44AC-9059-15253133BE45}"/>
              </a:ext>
            </a:extLst>
          </p:cNvPr>
          <p:cNvSpPr/>
          <p:nvPr/>
        </p:nvSpPr>
        <p:spPr>
          <a:xfrm>
            <a:off x="0" y="5114925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37D3880C-25D0-44D2-9D5F-3DADC9E3C8B8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512811A-85FD-48CE-92AF-7206E8F7CDC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23772EF-C4F2-4F46-9E68-51C232028B7B}"/>
              </a:ext>
            </a:extLst>
          </p:cNvPr>
          <p:cNvSpPr txBox="1">
            <a:spLocks noGrp="1"/>
          </p:cNvSpPr>
          <p:nvPr/>
        </p:nvSpPr>
        <p:spPr>
          <a:xfrm>
            <a:off x="335641" y="1554533"/>
            <a:ext cx="3783720" cy="1034507"/>
          </a:xfrm>
          <a:prstGeom prst="rect">
            <a:avLst/>
          </a:prstGeom>
          <a:ln>
            <a:noFill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Attack surface analyzer</a:t>
            </a:r>
          </a:p>
        </p:txBody>
      </p:sp>
      <p:sp>
        <p:nvSpPr>
          <p:cNvPr id="3" name="TextBox 2">
            <a:extLst>
              <a:ext uri="{A9CE8A3E-886A-49EE-923A-459E5533D7C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E0DB72A-9E28-4620-99D2-0D9A8036F978}"/>
              </a:ext>
            </a:extLst>
          </p:cNvPr>
          <p:cNvSpPr txBox="1">
            <a:spLocks noGrp="1"/>
          </p:cNvSpPr>
          <p:nvPr/>
        </p:nvSpPr>
        <p:spPr>
          <a:xfrm>
            <a:off x="355539" y="2645728"/>
            <a:ext cx="3605650" cy="611043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Detect 25+ AD attacks and identify risky Azure, AWS, and </a:t>
            </a:r>
            <a:r>
              <a:rPr lang="en-US" sz="1200" b="0" i="0" dirty="0" err="1">
                <a:solidFill>
                  <a:schemeClr val="tx1"/>
                </a:solidFill>
                <a:latin typeface="Zoho Puvi"/>
              </a:rPr>
              <a:t>GCP</a:t>
            </a: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 configurations </a:t>
            </a:r>
          </a:p>
        </p:txBody>
      </p:sp>
      <p:pic>
        <p:nvPicPr>
          <p:cNvPr id="4" name="Picture 3">
            <a:extLst>
              <a:ext uri="{9C3D9796-3958-4171-93BB-1AE00E49836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14690C3-FFF6-4E05-9DFF-08A36EBB2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01" y="0"/>
            <a:ext cx="5401865" cy="51435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329A10DB-0790-4B9D-A18D-28438441B60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3C06BB-C1D0-4389-B678-C3DAFF0A6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94" y="1456810"/>
            <a:ext cx="3125057" cy="2367153"/>
          </a:xfrm>
          <a:prstGeom prst="rect">
            <a:avLst/>
          </a:prstGeom>
          <a:noFill/>
        </p:spPr>
      </p:pic>
    </p:spTree>
    <p:extLst>
      <p:ext uri="{CB295CAB-59B6-4E56-9BF1-88FB02BD83F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BA5B0173-98E7-49F4-8072-E1C0025F733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9629855-5378-47BE-85EF-A9FB2EA288F5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Identity threat detection and response</a:t>
            </a:r>
          </a:p>
        </p:txBody>
      </p:sp>
      <p:pic>
        <p:nvPicPr>
          <p:cNvPr id="3" name="Picture 2">
            <a:extLst>
              <a:ext uri="{A28EB892-37D0-40D6-8B33-7D01DD74D9A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0FED609-80A2-47EE-9AA0-23E51943A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963158"/>
            <a:ext cx="157238" cy="14335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C7C71328-F61D-4F33-9A07-06555D108DE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63E6550-64AB-4767-A937-F11D1850D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1" y="1535811"/>
            <a:ext cx="154701" cy="1410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74FB93AF-30D7-483B-95CB-FAD8CAC1CA4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511A3C5-2562-4C4C-ACD1-342F3DF55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0" y="2106158"/>
            <a:ext cx="157238" cy="14335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92F9C86D-802B-421C-939F-1BD5E319C0E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A37C0D5-5F90-48A2-8554-6B81D9DB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686050"/>
            <a:ext cx="157238" cy="14335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585D9754-C4F2-4DD9-9DB1-F4D6A6E750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6F57F64-9330-4981-A635-E4F506CC9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3283496"/>
            <a:ext cx="157238" cy="14335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11580D5D-2D79-48FE-8554-49523E95003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D22A4E5-8E99-4114-AFDC-4B665DAA27B5}"/>
              </a:ext>
            </a:extLst>
          </p:cNvPr>
          <p:cNvSpPr txBox="1"/>
          <p:nvPr/>
        </p:nvSpPr>
        <p:spPr>
          <a:xfrm>
            <a:off x="634403" y="885825"/>
            <a:ext cx="8117224" cy="3923785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Mitigate attacks: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Detect 25+ AD attacks including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Kerberoasting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Golden Ticket,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DCSync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pass-the-hash, ransomware, and more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Remediate risky cloud configurations: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Identify risky configurations in Azure, AWS, and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GCP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; and receive remediation guidance based on industry best practices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Automate AD backup and recovery: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Automate backup and recovery for AD objects (including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GPOs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group memberships, and more) and rollback unwanted changes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Detect anomalous activities: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Quickly spot repeated logon failures, user activity anomalies, privilege escalations, data exfiltration, and more with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UBA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 err="1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Respond to threats instantly: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Automatically execute scripts to shut down machines, end user sessions, or carry out other tailor-made responses to mitigate threats</a:t>
            </a:r>
          </a:p>
        </p:txBody>
      </p:sp>
      <p:sp>
        <p:nvSpPr>
          <p:cNvPr id="9" name="Rectangle 8">
            <a:extLst>
              <a:ext uri="{541E3C28-5BEF-43C3-8E18-58569C8EFDF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9EFBF4A-50E7-4D61-B7F8-6ACAB9AD2F76}"/>
              </a:ext>
            </a:extLst>
          </p:cNvPr>
          <p:cNvSpPr/>
          <p:nvPr/>
        </p:nvSpPr>
        <p:spPr>
          <a:xfrm>
            <a:off x="0" y="5122459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90223AB8-13A7-4626-A995-4C05EC78F2D7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E44A0358-EC12-4B22-B49D-D35A7CFF0A3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082265A-FCD9-4E2E-837D-27A75AE1CBDF}"/>
              </a:ext>
            </a:extLst>
          </p:cNvPr>
          <p:cNvSpPr txBox="1">
            <a:spLocks noGrp="1"/>
          </p:cNvSpPr>
          <p:nvPr/>
        </p:nvSpPr>
        <p:spPr>
          <a:xfrm>
            <a:off x="335641" y="1554533"/>
            <a:ext cx="3783720" cy="1034507"/>
          </a:xfrm>
          <a:prstGeom prst="rect">
            <a:avLst/>
          </a:prstGeom>
          <a:ln>
            <a:noFill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Privileged user monitoring</a:t>
            </a:r>
          </a:p>
        </p:txBody>
      </p:sp>
      <p:sp>
        <p:nvSpPr>
          <p:cNvPr id="3" name="TextBox 2">
            <a:extLst>
              <a:ext uri="{9F2B6412-EB43-4DE2-98C0-948B307E00A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98DBEE7-C864-4DDC-AF8D-AEF4BFCEBC28}"/>
              </a:ext>
            </a:extLst>
          </p:cNvPr>
          <p:cNvSpPr txBox="1">
            <a:spLocks noGrp="1"/>
          </p:cNvSpPr>
          <p:nvPr/>
        </p:nvSpPr>
        <p:spPr>
          <a:xfrm>
            <a:off x="355539" y="2874329"/>
            <a:ext cx="3605650" cy="611043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Audit privileged user accounts across your domain and maintain an audit trail to quickly detect suspicious behavior</a:t>
            </a:r>
          </a:p>
        </p:txBody>
      </p:sp>
      <p:pic>
        <p:nvPicPr>
          <p:cNvPr id="4" name="Picture 3">
            <a:extLst>
              <a:ext uri="{CE675EC1-36D3-4EF8-BDC3-C489A879B7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926A42A-B9BA-49B9-9590-520B305B1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01" y="0"/>
            <a:ext cx="5401865" cy="51435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7FD614D0-ADA0-430C-806B-40EA03C78E5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B8A80AF-D807-4164-94EF-9DEA4AA80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117" y="1280902"/>
            <a:ext cx="3293145" cy="3191296"/>
          </a:xfrm>
          <a:prstGeom prst="rect">
            <a:avLst/>
          </a:prstGeom>
          <a:noFill/>
        </p:spPr>
      </p:pic>
    </p:spTree>
    <p:extLst>
      <p:ext uri="{7874CA0A-364B-4D02-9039-820D0021569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4BDC79D1-CC91-49C2-97FC-42DFE06628A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F558005-AD39-46B2-9141-D04365588523}"/>
              </a:ext>
            </a:extLst>
          </p:cNvPr>
          <p:cNvSpPr/>
          <p:nvPr/>
        </p:nvSpPr>
        <p:spPr>
          <a:xfrm>
            <a:off x="0" y="5114925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D9F98852-5085-48AF-887C-3EA81602544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E640C48-B90A-4422-B97F-D1436617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 anchor="ctr"/>
          <a:lstStyle/>
          <a:p>
            <a:pPr lvl="0"/>
            <a:r>
              <a:rPr lang="en-US" sz="2200" dirty="0">
                <a:latin typeface="Zoho Puvi-medium"/>
              </a:rPr>
              <a:t>What is </a:t>
            </a:r>
            <a:r>
              <a:rPr lang="en-US" sz="2200" dirty="0" err="1">
                <a:latin typeface="Zoho Puvi-medium"/>
              </a:rPr>
              <a:t>ADAudit</a:t>
            </a:r>
            <a:r>
              <a:rPr lang="en-US" sz="2200" dirty="0">
                <a:latin typeface="Zoho Puvi-medium"/>
              </a:rPr>
              <a:t> Plus?</a:t>
            </a:r>
          </a:p>
        </p:txBody>
      </p:sp>
      <p:sp>
        <p:nvSpPr>
          <p:cNvPr id="4" name="Content Placeholder 3">
            <a:extLst>
              <a:ext uri="{5406DF78-3BFB-47F1-B3C7-5BEE010D243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0D18BD0-5624-4FC7-B6B2-944BD48673B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01812" y="798804"/>
            <a:ext cx="6511112" cy="42209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>
            <a:normAutofit/>
          </a:bodyPr>
          <a:lstStyle/>
          <a:p>
            <a:pPr marL="0" lvl="0" indent="0">
              <a:lnSpc>
                <a:spcPct val="125000"/>
              </a:lnSpc>
              <a:buNone/>
            </a:pPr>
            <a:r>
              <a:rPr lang="en-US" sz="1100" b="0" dirty="0" err="1">
                <a:latin typeface="Zoho Puvi"/>
              </a:rPr>
              <a:t>ManageEngine</a:t>
            </a:r>
            <a:r>
              <a:rPr lang="en-US" sz="1100" b="0" dirty="0">
                <a:latin typeface="Zoho Puvi"/>
              </a:rPr>
              <a:t> </a:t>
            </a:r>
            <a:r>
              <a:rPr lang="en-US" sz="1100" b="0" dirty="0" err="1">
                <a:latin typeface="Zoho Puvi"/>
              </a:rPr>
              <a:t>ADAudit</a:t>
            </a:r>
            <a:r>
              <a:rPr lang="en-US" sz="1100" b="0" dirty="0">
                <a:latin typeface="Zoho Puvi"/>
              </a:rPr>
              <a:t> Plus is </a:t>
            </a:r>
            <a:r>
              <a:rPr lang="en-US" sz="1100" b="0" dirty="0">
                <a:solidFill>
                  <a:schemeClr val="tx1"/>
                </a:solidFill>
                <a:latin typeface="Zoho Puvi"/>
              </a:rPr>
              <a:t>real-time change auditing and reporting software that can</a:t>
            </a:r>
            <a:r>
              <a:rPr lang="en-US" sz="1100" b="0" dirty="0">
                <a:latin typeface="Zoho Puvi"/>
              </a:rPr>
              <a:t>:</a:t>
            </a:r>
          </a:p>
        </p:txBody>
      </p:sp>
      <p:sp>
        <p:nvSpPr>
          <p:cNvPr id="5" name="TextBox 4">
            <a:extLst>
              <a:ext uri="{9F79695D-DF11-404C-85E9-351155D577D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1DBA07A-C4E0-4B2F-98A4-AF3B48EA6BB6}"/>
              </a:ext>
            </a:extLst>
          </p:cNvPr>
          <p:cNvSpPr txBox="1"/>
          <p:nvPr/>
        </p:nvSpPr>
        <p:spPr>
          <a:xfrm>
            <a:off x="634403" y="1266825"/>
            <a:ext cx="8155324" cy="2098414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Monitor your Active Directory (AD), Microsoft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Entra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ID, file servers, Windows servers, and workstations, and help you adhere to regulations such as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HIPAA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the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GDPR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SOX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FISMA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GLBA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and more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Transform raw and noisy event log data into actionable reports that show you who did what, when, and from where in your Windows ecosystem in just a few clicks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Detect AD attacks, identify risky Azure, AWS, and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GCP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configurations, get visibility into anomalous user behavior, and automate incident response</a:t>
            </a:r>
          </a:p>
        </p:txBody>
      </p:sp>
      <p:pic>
        <p:nvPicPr>
          <p:cNvPr id="6" name="Picture 5">
            <a:extLst>
              <a:ext uri="{43CA64F7-B93A-438D-9CD7-345F894CFAC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5711B6-4A6B-4D3F-AF95-372CB6CB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1344158"/>
            <a:ext cx="157238" cy="14335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01D68679-43F5-4D51-B57F-5B70F27A14F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CD00B7B-DC36-4C22-8979-7CEF37EA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1" y="1916811"/>
            <a:ext cx="154701" cy="14103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079C0E7C-3BED-4F44-92D0-F6EB87F8F0C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4BB71AA-D9CE-4F60-AD64-22F56A47F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525258"/>
            <a:ext cx="157238" cy="143351"/>
          </a:xfrm>
          <a:prstGeom prst="rect">
            <a:avLst/>
          </a:prstGeom>
          <a:noFill/>
        </p:spPr>
      </p:pic>
    </p:spTree>
    <p:extLst>
      <p:ext uri="{CCCCCD9A-E923-463A-9F95-A0AF56E57E3B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13AE0B3A-5621-4CAF-B7DA-B04807CBC4E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AF24578-60BF-4220-980C-31F37EAA32D7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Privileged user monitoring</a:t>
            </a:r>
          </a:p>
        </p:txBody>
      </p:sp>
      <p:pic>
        <p:nvPicPr>
          <p:cNvPr id="3" name="Picture 2">
            <a:extLst>
              <a:ext uri="{70E9AD58-3027-4E28-8901-028401809D0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49ED1B8-5DC0-420A-9B08-A996C4C6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963158"/>
            <a:ext cx="157238" cy="14335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3FC44A82-6AC7-4B2E-BCFF-7271B1B043B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DAD69E2-B4CD-47A8-B60C-8F132B13B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1" y="1535811"/>
            <a:ext cx="154701" cy="1410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64B3D7DF-210E-4BB0-A103-B8809023299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FA64ABC-C0EF-46F8-8233-C026860ED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0" y="2106158"/>
            <a:ext cx="157238" cy="14335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33F9E1AB-F3EC-4682-BCF4-E3E6CA4FFB4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7375C24-4567-4BF5-9DB8-E34D07A29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686050"/>
            <a:ext cx="157238" cy="14335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3BE41A6E-7A75-4DBC-A0F4-FE27E368B3E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5DCAA3D-7602-4336-B57F-A88882CA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3283496"/>
            <a:ext cx="157238" cy="14335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0B2788E9-A4FF-457A-AE6B-D30557EE18E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33AEA89-B4FC-4998-99D8-0080473B4FDE}"/>
              </a:ext>
            </a:extLst>
          </p:cNvPr>
          <p:cNvSpPr txBox="1"/>
          <p:nvPr/>
        </p:nvSpPr>
        <p:spPr>
          <a:xfrm>
            <a:off x="634403" y="885825"/>
            <a:ext cx="8117224" cy="3923785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Audit administrator activity: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Track administrative user actions on AD schema, configuration, users, groups,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OUs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GPOs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and more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Review privileged user activity: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Comply with various IT regulations by maintaining an audit trail of activities performed by privileged users in your domain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Detect privilege escalation: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Identify privilege escalation with reports documenting users' first-time use of privileges, and verify if they are necessary for the user’s role and duties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Spot behavioral anomalies: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Identify actions deviating from normal access patterns to find attackers using the stolen or shared credentials of privileged accounts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Receive alerts on suspicious activity: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Rapidly spot and respond to critical events, such as the clearing of audit logs or accessing critical data outside business hours, by configuring alerts</a:t>
            </a:r>
          </a:p>
        </p:txBody>
      </p:sp>
      <p:sp>
        <p:nvSpPr>
          <p:cNvPr id="9" name="Rectangle 8">
            <a:extLst>
              <a:ext uri="{CDEF4386-425B-4FB6-A62C-081F9F5E573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6AD34D0-F56C-4D43-BD7C-1374F2706D32}"/>
              </a:ext>
            </a:extLst>
          </p:cNvPr>
          <p:cNvSpPr/>
          <p:nvPr/>
        </p:nvSpPr>
        <p:spPr>
          <a:xfrm>
            <a:off x="0" y="5122459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834C09A1-1BB6-474D-942A-5D53CF1D6E6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A45327E4-1486-4DE0-9595-0DAEE799A4A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E030664-2CEC-4F38-B084-AB21A4C816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6471722" y="1109805"/>
            <a:ext cx="2267464" cy="691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59D8BCCF-22ED-41D0-B801-7558F0BA0F0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0ECC02F-90D7-4DBC-A9E2-A11AEB99FBD5}"/>
              </a:ext>
            </a:extLst>
          </p:cNvPr>
          <p:cNvSpPr txBox="1">
            <a:spLocks noGrp="1"/>
          </p:cNvSpPr>
          <p:nvPr/>
        </p:nvSpPr>
        <p:spPr>
          <a:xfrm>
            <a:off x="335641" y="1554533"/>
            <a:ext cx="3783720" cy="1034507"/>
          </a:xfrm>
          <a:prstGeom prst="rect">
            <a:avLst/>
          </a:prstGeom>
          <a:ln>
            <a:noFill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Most popular features</a:t>
            </a:r>
          </a:p>
        </p:txBody>
      </p:sp>
      <p:sp>
        <p:nvSpPr>
          <p:cNvPr id="4" name="TextBox 3">
            <a:extLst>
              <a:ext uri="{196E33EB-BC61-4384-B89E-5FF03FFC85A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E571663-8DED-4F39-BD0B-275AD061BFA4}"/>
              </a:ext>
            </a:extLst>
          </p:cNvPr>
          <p:cNvSpPr txBox="1">
            <a:spLocks noGrp="1"/>
          </p:cNvSpPr>
          <p:nvPr/>
        </p:nvSpPr>
        <p:spPr>
          <a:xfrm>
            <a:off x="355539" y="2607628"/>
            <a:ext cx="3605650" cy="611043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A birds-eye view of the features that our customers love</a:t>
            </a:r>
          </a:p>
        </p:txBody>
      </p:sp>
      <p:pic>
        <p:nvPicPr>
          <p:cNvPr id="5" name="Picture 4">
            <a:extLst>
              <a:ext uri="{1EF900FB-E73E-4FC2-8A3B-AD260E47AE8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D925337-4875-43E5-ADD6-903C38415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201" y="0"/>
            <a:ext cx="5401865" cy="51435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1525B4C8-EC64-4C40-B660-B08E9122CB8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DD6C5FE-13D5-4399-A782-32B2EEFCC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451" y="1181100"/>
            <a:ext cx="3333906" cy="2776358"/>
          </a:xfrm>
          <a:prstGeom prst="rect">
            <a:avLst/>
          </a:prstGeom>
          <a:noFill/>
        </p:spPr>
      </p:pic>
    </p:spTree>
    <p:extLst>
      <p:ext uri="{424CA79D-CE59-49B1-BD0E-11060170E58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580E1C80-060B-441C-9B6C-EA9CCF1DE58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0B7D754-B238-44B1-81C0-EE2EEF8D0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534115"/>
            <a:ext cx="4914392" cy="3021913"/>
          </a:xfrm>
          <a:prstGeom prst="rect">
            <a:avLst/>
          </a:prstGeom>
          <a:noFill/>
          <a:ln w="28575" cap="flat">
            <a:noFill/>
            <a:prstDash val="solid"/>
            <a:round/>
          </a:ln>
        </p:spPr>
      </p:pic>
      <p:sp>
        <p:nvSpPr>
          <p:cNvPr id="3" name="Rectangle 2">
            <a:extLst>
              <a:ext uri="{A1F25D53-A858-42AA-BA1A-66181C73649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8F7114D-3B9D-4C4A-B6FC-4786A83D51FA}"/>
              </a:ext>
            </a:extLst>
          </p:cNvPr>
          <p:cNvSpPr/>
          <p:nvPr/>
        </p:nvSpPr>
        <p:spPr>
          <a:xfrm>
            <a:off x="0" y="5122459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EC1F79CC-0A6A-4697-8928-23681F01066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2B0DB9A-EF1B-41CD-8E93-E156FF286DB2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More features our customers love</a:t>
            </a:r>
          </a:p>
        </p:txBody>
      </p:sp>
      <p:sp>
        <p:nvSpPr>
          <p:cNvPr id="5" name="TextBox 4">
            <a:extLst>
              <a:ext uri="{055E64EE-DA48-4061-8212-8B2EB145677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2F54C58-2455-4C18-B020-C62A1DAF12AE}"/>
              </a:ext>
            </a:extLst>
          </p:cNvPr>
          <p:cNvSpPr txBox="1"/>
          <p:nvPr/>
        </p:nvSpPr>
        <p:spPr>
          <a:xfrm>
            <a:off x="634403" y="885825"/>
            <a:ext cx="8117224" cy="519264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User work hours monitoring: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Track attendance, active hours, idle hours, and productive hours of employees using any computer within your environment</a:t>
            </a:r>
          </a:p>
        </p:txBody>
      </p:sp>
      <p:pic>
        <p:nvPicPr>
          <p:cNvPr id="6" name="Picture 5">
            <a:extLst>
              <a:ext uri="{D0F71E83-91B8-4B3E-BA4C-525CBDADD59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250551C-A72A-48B5-8C11-75C73351E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4" y="963158"/>
            <a:ext cx="157238" cy="143351"/>
          </a:xfrm>
          <a:prstGeom prst="rect">
            <a:avLst/>
          </a:prstGeom>
          <a:noFill/>
        </p:spPr>
      </p:pic>
    </p:spTree>
    <p:extLst>
      <p:ext uri="{1F929A9F-0B96-420D-8CC8-2D899D592C8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02C4A62-71BE-48F5-813C-3B71E8683C9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08C65E6-6CA1-41B0-AFE5-F26DB47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24" y="240772"/>
            <a:ext cx="7463961" cy="6844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 anchor="ctr"/>
          <a:lstStyle/>
          <a:p>
            <a:pPr lvl="0"/>
            <a:r>
              <a:rPr lang="en-US" sz="2800" dirty="0"/>
              <a:t>   </a:t>
            </a:r>
          </a:p>
        </p:txBody>
      </p:sp>
      <p:pic>
        <p:nvPicPr>
          <p:cNvPr id="3" name="Picture 2">
            <a:extLst>
              <a:ext uri="{9A928754-2A3C-4627-ABE5-D04E64426A7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1AA7CB2-C355-47D2-99E2-7ADB25702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21181"/>
            <a:ext cx="5943600" cy="302895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976C93F7-4DC5-483E-B5A2-97C97E6C336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EFC3F87-18C6-4263-A907-AC8517187207}"/>
              </a:ext>
            </a:extLst>
          </p:cNvPr>
          <p:cNvSpPr/>
          <p:nvPr/>
        </p:nvSpPr>
        <p:spPr>
          <a:xfrm>
            <a:off x="0" y="5122459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A01C25D-2911-4766-9580-D986AC9A8C4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60877A0-CC26-4698-8BF0-89EC3EEB3192}"/>
              </a:ext>
            </a:extLst>
          </p:cNvPr>
          <p:cNvSpPr txBox="1"/>
          <p:nvPr/>
        </p:nvSpPr>
        <p:spPr>
          <a:xfrm>
            <a:off x="634403" y="466725"/>
            <a:ext cx="8117224" cy="519264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Threat detection with attack surface analyzer: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Detect 25+ AD attacks like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Kerberoasting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DCSync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pass-the-hash, and password spray</a:t>
            </a:r>
          </a:p>
        </p:txBody>
      </p:sp>
      <p:pic>
        <p:nvPicPr>
          <p:cNvPr id="6" name="Picture 5">
            <a:extLst>
              <a:ext uri="{1EA817D2-3CFF-4090-8246-37BBB98DC4F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B785FAD-B034-4094-89D7-339853E90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4" y="544058"/>
            <a:ext cx="157238" cy="143351"/>
          </a:xfrm>
          <a:prstGeom prst="rect">
            <a:avLst/>
          </a:prstGeom>
          <a:noFill/>
        </p:spPr>
      </p:pic>
    </p:spTree>
    <p:extLst>
      <p:ext uri="{3D4ADD9D-CB97-41E5-97E3-7F3DBB9E03B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2B4589FD-CF55-4998-A2E8-A7CA82F4738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EC8C77B-C242-49CF-B576-1DEDF2152D3E}"/>
              </a:ext>
            </a:extLst>
          </p:cNvPr>
          <p:cNvSpPr txBox="1">
            <a:spLocks noGrp="1"/>
          </p:cNvSpPr>
          <p:nvPr/>
        </p:nvSpPr>
        <p:spPr>
          <a:xfrm>
            <a:off x="381000" y="388534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Why </a:t>
            </a:r>
            <a:r>
              <a:rPr lang="en-US" sz="2200" b="1" i="0" dirty="0" err="1">
                <a:solidFill>
                  <a:schemeClr val="tx1"/>
                </a:solidFill>
                <a:latin typeface="Zoho Puvi-medium"/>
              </a:rPr>
              <a:t>ADAudit</a:t>
            </a: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 Plus stands out</a:t>
            </a:r>
          </a:p>
        </p:txBody>
      </p:sp>
      <p:pic>
        <p:nvPicPr>
          <p:cNvPr id="3" name="Picture 2">
            <a:extLst>
              <a:ext uri="{410E19C0-3F4C-4AFD-BEDC-22BED8A453B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6D3E089-6514-4D53-AA71-EC3A4050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970692"/>
            <a:ext cx="157238" cy="14335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2B3FB01C-4AFA-499C-913A-82B5012CAD0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462EC44-A80B-40FA-8068-5D4456BA9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1" y="1352845"/>
            <a:ext cx="154701" cy="1410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536F7944-FC36-4BE4-B70E-D23F12A59F9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C035727-0BD8-41D2-87AC-698B78A20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0" y="1915658"/>
            <a:ext cx="157238" cy="14335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162B2886-FAEE-4E60-B5AE-4A3C93B07A4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874B661-BD97-4732-AD7B-1973516A0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495550"/>
            <a:ext cx="157238" cy="14335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6D08C46B-17E5-4893-9720-F8C86F37592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C733B58-195D-4E44-82AA-5B4F20E32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3083140"/>
            <a:ext cx="157238" cy="14335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2844AAF1-5328-4D73-AD68-CB6A7AC5CBE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529BCAF-8D7B-4D2C-A5AC-DAB570623469}"/>
              </a:ext>
            </a:extLst>
          </p:cNvPr>
          <p:cNvSpPr txBox="1"/>
          <p:nvPr/>
        </p:nvSpPr>
        <p:spPr>
          <a:xfrm>
            <a:off x="634403" y="885825"/>
            <a:ext cx="8117224" cy="3923785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Instant alerts: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Receive instant email and SMS notifications about critical events or activities by a critical user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Threat detection and response: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Detect AD attacks, identify risky Azure, AWS, and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GCP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configurations, get visibility into anomalous user behavior, and automate incident response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Over 250 reports: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Streamline compliance with multiple regulations, including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PCI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DSS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HIPAA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SOX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GDPR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GLBA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ISO 27001, and more with audit-ready reports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Log archiving and forensic analysis: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Archive audit data at a user-defined location, and generate reports based on it when needed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Top-notch customer team: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Our efficient support team is only an email, phone call, or chat away</a:t>
            </a:r>
          </a:p>
        </p:txBody>
      </p:sp>
      <p:sp>
        <p:nvSpPr>
          <p:cNvPr id="9" name="Rectangle 8">
            <a:extLst>
              <a:ext uri="{AFF008E2-643B-4A9F-9350-CCC1198FCA8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E7C2A9E-E806-40FB-B630-BF4759D56D12}"/>
              </a:ext>
            </a:extLst>
          </p:cNvPr>
          <p:cNvSpPr/>
          <p:nvPr/>
        </p:nvSpPr>
        <p:spPr>
          <a:xfrm>
            <a:off x="0" y="5122459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D9C4370F-285D-4631-8BBD-8D36E1E2DDD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BF4F5E75-67B2-430A-9DB0-63572B0FCD4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C6FA90F-5625-4AB6-81EC-7619E1BB9974}"/>
              </a:ext>
            </a:extLst>
          </p:cNvPr>
          <p:cNvSpPr/>
          <p:nvPr/>
        </p:nvSpPr>
        <p:spPr>
          <a:xfrm>
            <a:off x="486946" y="902884"/>
            <a:ext cx="8163877" cy="3763623"/>
          </a:xfrm>
          <a:prstGeom prst="rect">
            <a:avLst/>
          </a:prstGeom>
          <a:solidFill>
            <a:schemeClr val="bg1"/>
          </a:solidFill>
          <a:ln w="9525" cap="flat">
            <a:solidFill>
              <a:srgbClr val="1A47B6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" name="Rectangle 2">
            <a:extLst>
              <a:ext uri="{29E501A8-4F74-4AA5-923C-8C061ECD8CF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5C78531-B12A-4764-8343-025D889FCA21}"/>
              </a:ext>
            </a:extLst>
          </p:cNvPr>
          <p:cNvSpPr/>
          <p:nvPr/>
        </p:nvSpPr>
        <p:spPr>
          <a:xfrm>
            <a:off x="0" y="5122459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C228E113-D8D0-45DB-B56B-C2234D1DDC5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D3F305C-C1B0-4E4D-9B02-1012B26254EE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Supported platforms</a:t>
            </a:r>
          </a:p>
        </p:txBody>
      </p:sp>
      <p:sp>
        <p:nvSpPr>
          <p:cNvPr id="5" name="Rectangle 4">
            <a:extLst>
              <a:ext uri="{84EBB6C1-20D3-4186-92B1-9DA44E71A01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8F6873D-B1F5-4BD2-9E53-F412E782E11F}"/>
              </a:ext>
            </a:extLst>
          </p:cNvPr>
          <p:cNvSpPr/>
          <p:nvPr/>
        </p:nvSpPr>
        <p:spPr>
          <a:xfrm>
            <a:off x="485775" y="891816"/>
            <a:ext cx="8163877" cy="468525"/>
          </a:xfrm>
          <a:prstGeom prst="rect">
            <a:avLst/>
          </a:prstGeom>
          <a:solidFill>
            <a:srgbClr val="1A47B6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368026EE-74C4-46E3-A709-5747AC6CEA5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824167F-06D2-45D6-88A8-BA92A7692B33}"/>
              </a:ext>
            </a:extLst>
          </p:cNvPr>
          <p:cNvSpPr txBox="1">
            <a:spLocks noGrp="1"/>
          </p:cNvSpPr>
          <p:nvPr/>
        </p:nvSpPr>
        <p:spPr>
          <a:xfrm>
            <a:off x="542153" y="937136"/>
            <a:ext cx="1370304" cy="216436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dirty="0">
                <a:solidFill>
                  <a:schemeClr val="bg1"/>
                </a:solidFill>
                <a:latin typeface="Zoho Puvi-medium"/>
              </a:rPr>
              <a:t>DC and member</a:t>
            </a:r>
          </a:p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dirty="0">
                <a:solidFill>
                  <a:schemeClr val="bg1"/>
                </a:solidFill>
                <a:latin typeface="Zoho Puvi-medium"/>
              </a:rPr>
              <a:t>server auditing</a:t>
            </a:r>
          </a:p>
        </p:txBody>
      </p:sp>
      <p:sp>
        <p:nvSpPr>
          <p:cNvPr id="7" name="TextBox 6">
            <a:extLst>
              <a:ext uri="{6D5E85BE-7FB9-485B-82E6-514C988C313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C277B16-071F-4313-A4AB-8AE882811BB1}"/>
              </a:ext>
            </a:extLst>
          </p:cNvPr>
          <p:cNvSpPr txBox="1">
            <a:spLocks noGrp="1"/>
          </p:cNvSpPr>
          <p:nvPr/>
        </p:nvSpPr>
        <p:spPr>
          <a:xfrm>
            <a:off x="2572302" y="1023394"/>
            <a:ext cx="2144444" cy="216434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dirty="0">
                <a:solidFill>
                  <a:schemeClr val="bg1"/>
                </a:solidFill>
                <a:latin typeface="Zoho Puvi-medium"/>
              </a:rPr>
              <a:t>File auditing</a:t>
            </a:r>
          </a:p>
        </p:txBody>
      </p:sp>
      <p:sp>
        <p:nvSpPr>
          <p:cNvPr id="8" name="TextBox 7">
            <a:extLst>
              <a:ext uri="{2F126882-410C-491F-B1E2-5DB203E7204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8CFE8D4-8C96-4EB4-B842-79D4502115BF}"/>
              </a:ext>
            </a:extLst>
          </p:cNvPr>
          <p:cNvSpPr txBox="1">
            <a:spLocks noGrp="1"/>
          </p:cNvSpPr>
          <p:nvPr/>
        </p:nvSpPr>
        <p:spPr>
          <a:xfrm>
            <a:off x="5864656" y="1023394"/>
            <a:ext cx="2144444" cy="216434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dirty="0">
                <a:solidFill>
                  <a:schemeClr val="bg1"/>
                </a:solidFill>
                <a:latin typeface="Zoho Puvi-medium"/>
              </a:rPr>
              <a:t>Other components</a:t>
            </a:r>
          </a:p>
        </p:txBody>
      </p:sp>
      <p:sp>
        <p:nvSpPr>
          <p:cNvPr id="9" name="TextBox 8">
            <a:extLst>
              <a:ext uri="{8F9BC26D-1B8F-4AE1-B3F7-DEADC7D78F7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1DF0F96-B6CD-4D80-8BAE-9183C862EDA8}"/>
              </a:ext>
            </a:extLst>
          </p:cNvPr>
          <p:cNvSpPr txBox="1">
            <a:spLocks noGrp="1"/>
          </p:cNvSpPr>
          <p:nvPr/>
        </p:nvSpPr>
        <p:spPr>
          <a:xfrm>
            <a:off x="485775" y="1352550"/>
            <a:ext cx="1818351" cy="307762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Windows Server versions:</a:t>
            </a:r>
          </a:p>
        </p:txBody>
      </p:sp>
      <p:sp>
        <p:nvSpPr>
          <p:cNvPr id="10" name="TextBox 9">
            <a:extLst>
              <a:ext uri="{0CF8A24C-AD6B-4C10-824E-C090E569914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B480189-FBA3-430B-889D-7C86C1156C17}"/>
              </a:ext>
            </a:extLst>
          </p:cNvPr>
          <p:cNvSpPr txBox="1">
            <a:spLocks noGrp="1"/>
          </p:cNvSpPr>
          <p:nvPr/>
        </p:nvSpPr>
        <p:spPr>
          <a:xfrm>
            <a:off x="642461" y="1584112"/>
            <a:ext cx="1090974" cy="964111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2019</a:t>
            </a:r>
          </a:p>
          <a:p>
            <a:pPr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2016/2016 R2</a:t>
            </a:r>
          </a:p>
          <a:p>
            <a:pPr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2012/2012 R2</a:t>
            </a:r>
          </a:p>
          <a:p>
            <a:pPr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2008/2008 R2</a:t>
            </a:r>
          </a:p>
        </p:txBody>
      </p:sp>
      <p:sp>
        <p:nvSpPr>
          <p:cNvPr id="11" name="TextBox 10">
            <a:extLst>
              <a:ext uri="{0795A93F-7740-4ABA-B534-D7BAAE02EE6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A28CCE6-824E-43D5-8685-2DDC13BE4D68}"/>
              </a:ext>
            </a:extLst>
          </p:cNvPr>
          <p:cNvSpPr txBox="1">
            <a:spLocks noGrp="1"/>
          </p:cNvSpPr>
          <p:nvPr/>
        </p:nvSpPr>
        <p:spPr>
          <a:xfrm>
            <a:off x="2572302" y="1362075"/>
            <a:ext cx="2985697" cy="3304432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Windows file server auditing: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Windows File Server 2008 and above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 err="1">
                <a:solidFill>
                  <a:schemeClr val="tx1"/>
                </a:solidFill>
                <a:latin typeface="Zoho Puvi-demi_bold"/>
              </a:rPr>
              <a:t>EMC</a:t>
            </a: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 auditing: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VNX, VNXe, Celerra, Unity, Isilon 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Synology auditing: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DSM 5.0 and above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 err="1">
                <a:solidFill>
                  <a:schemeClr val="tx1"/>
                </a:solidFill>
                <a:latin typeface="Zoho Puvi-demi_bold"/>
              </a:rPr>
              <a:t>NetApp</a:t>
            </a: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 filer auditing: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Data ONTAP 7.2 and above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 err="1">
                <a:solidFill>
                  <a:schemeClr val="tx1"/>
                </a:solidFill>
                <a:latin typeface="Zoho Puvi-demi_bold"/>
              </a:rPr>
              <a:t>NetApp</a:t>
            </a: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 cluster auditing: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Data ONTAP 8.2.1 and above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Hitachi </a:t>
            </a:r>
            <a:r>
              <a:rPr lang="en-US" sz="900" b="1" i="0" dirty="0" err="1">
                <a:solidFill>
                  <a:schemeClr val="tx1"/>
                </a:solidFill>
                <a:latin typeface="Zoho Puvi-demi_bold"/>
              </a:rPr>
              <a:t>NAS</a:t>
            </a: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 auditing: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Hitachi 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NAS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13.2 and above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Huawei OceanStor auditing: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Huawei OceanStor V5 series, OceanStor 9000 V5 storage, OceanStor Dorado All-Flash Storage, and OceanStor Hybrid Flash Storage (V6 series)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Amazon </a:t>
            </a:r>
            <a:r>
              <a:rPr lang="en-US" sz="900" b="1" i="0" dirty="0" err="1">
                <a:solidFill>
                  <a:schemeClr val="tx1"/>
                </a:solidFill>
                <a:latin typeface="Zoho Puvi-demi_bold"/>
              </a:rPr>
              <a:t>FSx</a:t>
            </a: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 for Windows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Amazon </a:t>
            </a:r>
            <a:r>
              <a:rPr lang="en-US" sz="900" b="1" i="0" dirty="0" err="1">
                <a:solidFill>
                  <a:schemeClr val="tx1"/>
                </a:solidFill>
                <a:latin typeface="Zoho Puvi-demi_bold"/>
              </a:rPr>
              <a:t>FSx</a:t>
            </a: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 for </a:t>
            </a:r>
            <a:r>
              <a:rPr lang="en-US" sz="900" b="1" i="0" dirty="0" err="1">
                <a:solidFill>
                  <a:schemeClr val="tx1"/>
                </a:solidFill>
                <a:latin typeface="Zoho Puvi-demi_bold"/>
              </a:rPr>
              <a:t>NetApp</a:t>
            </a: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 ONTAP-AWS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 err="1">
                <a:solidFill>
                  <a:schemeClr val="tx1"/>
                </a:solidFill>
                <a:latin typeface="Zoho Puvi-demi_bold"/>
              </a:rPr>
              <a:t>QNAP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Azure files</a:t>
            </a:r>
          </a:p>
        </p:txBody>
      </p:sp>
      <p:sp>
        <p:nvSpPr>
          <p:cNvPr id="12" name="TextBox 11">
            <a:extLst>
              <a:ext uri="{DC58962C-FA28-4AF0-80B2-E2B8091EC33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A1C7BF9-7FE0-47C6-BB0C-6BA3570EF7F6}"/>
              </a:ext>
            </a:extLst>
          </p:cNvPr>
          <p:cNvSpPr txBox="1">
            <a:spLocks noGrp="1"/>
          </p:cNvSpPr>
          <p:nvPr/>
        </p:nvSpPr>
        <p:spPr>
          <a:xfrm>
            <a:off x="5864656" y="1355117"/>
            <a:ext cx="2466489" cy="2807312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AWS Managed Microsoft Active Directory </a:t>
            </a:r>
            <a:r>
              <a:rPr lang="en-US" sz="900" b="1" i="0" dirty="0" err="1">
                <a:solidFill>
                  <a:schemeClr val="tx1"/>
                </a:solidFill>
                <a:latin typeface="Zoho Puvi-demi_bold"/>
              </a:rPr>
              <a:t>Entra</a:t>
            </a: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 ID tenants  Azure, AWS, and </a:t>
            </a:r>
            <a:r>
              <a:rPr lang="en-US" sz="900" b="1" i="0" dirty="0" err="1">
                <a:solidFill>
                  <a:schemeClr val="tx1"/>
                </a:solidFill>
                <a:latin typeface="Zoho Puvi-demi_bold"/>
              </a:rPr>
              <a:t>GCP</a:t>
            </a: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 (Attack Surface Analyzer only)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 err="1">
                <a:solidFill>
                  <a:schemeClr val="tx1"/>
                </a:solidFill>
                <a:latin typeface="Zoho Puvi-demi_bold"/>
              </a:rPr>
              <a:t>ADFS</a:t>
            </a: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 auditing: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ADFS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2.0 and above Active Directory Certification Service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Workstation auditing: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Windows 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XP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and above 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MacOS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Catalina 10.15 and above </a:t>
            </a:r>
            <a:r>
              <a:rPr lang="en-US" sz="900" b="1" i="0" dirty="0" err="1">
                <a:solidFill>
                  <a:schemeClr val="tx1"/>
                </a:solidFill>
                <a:latin typeface="Zoho Puvi-demi_bold"/>
              </a:rPr>
              <a:t>PowerShell</a:t>
            </a:r>
            <a:r>
              <a:rPr lang="en-US" sz="900" b="1" i="0" dirty="0">
                <a:solidFill>
                  <a:schemeClr val="tx1"/>
                </a:solidFill>
                <a:latin typeface="Zoho Puvi-demi_bold"/>
              </a:rPr>
              <a:t> auditing: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PowerShell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4.0 or 5.0 </a:t>
            </a:r>
          </a:p>
        </p:txBody>
      </p:sp>
      <p:cxnSp>
        <p:nvCxnSpPr>
          <p:cNvPr id="13" name="Straight Connector 12">
            <a:extLst>
              <a:ext uri="{E4AA8230-8DD8-4A00-B4F4-F010951BF62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1AE7374-D5C7-404B-BDA9-F772C6A2CC9D}"/>
              </a:ext>
            </a:extLst>
          </p:cNvPr>
          <p:cNvCxnSpPr/>
          <p:nvPr/>
        </p:nvCxnSpPr>
        <p:spPr>
          <a:xfrm rot="10800000" flipV="1">
            <a:off x="7154808" y="343061"/>
            <a:ext cx="7534" cy="0"/>
          </a:xfrm>
          <a:prstGeom prst="line">
            <a:avLst/>
          </a:prstGeom>
          <a:ln w="19050" cap="flat">
            <a:solidFill>
              <a:schemeClr val="accent1">
                <a:lumMod val="7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4" name="Straight Connector 13">
            <a:extLst>
              <a:ext uri="{3363BFEA-E9E0-4B90-B1C9-78A84B99A11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36C6238-7D31-4CE4-82ED-969FF5814047}"/>
              </a:ext>
            </a:extLst>
          </p:cNvPr>
          <p:cNvCxnSpPr/>
          <p:nvPr/>
        </p:nvCxnSpPr>
        <p:spPr>
          <a:xfrm rot="10800000" flipH="1" flipV="1">
            <a:off x="8480469" y="1209255"/>
            <a:ext cx="0" cy="0"/>
          </a:xfrm>
          <a:prstGeom prst="line">
            <a:avLst/>
          </a:prstGeom>
          <a:ln w="19050" cap="flat">
            <a:solidFill>
              <a:schemeClr val="accent1">
                <a:lumMod val="7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5" name="Straight Connector 14">
            <a:extLst>
              <a:ext uri="{E639BF1F-73EA-48EE-9963-1B360AB1613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08C0DD9-67E6-4F55-B78D-7EDAB84AF1F2}"/>
              </a:ext>
            </a:extLst>
          </p:cNvPr>
          <p:cNvCxnSpPr/>
          <p:nvPr/>
        </p:nvCxnSpPr>
        <p:spPr>
          <a:xfrm rot="10800000" flipH="1">
            <a:off x="5788076" y="964111"/>
            <a:ext cx="0" cy="3693318"/>
          </a:xfrm>
          <a:prstGeom prst="line">
            <a:avLst/>
          </a:prstGeom>
          <a:ln w="9525" cap="flat">
            <a:solidFill>
              <a:srgbClr val="1A47B6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6" name="Straight Connector 15">
            <a:extLst>
              <a:ext uri="{0822050D-D1C6-4FE7-BE44-FA0A623B943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A7446FD-40CB-481E-A390-66B8448FCC6B}"/>
              </a:ext>
            </a:extLst>
          </p:cNvPr>
          <p:cNvCxnSpPr/>
          <p:nvPr/>
        </p:nvCxnSpPr>
        <p:spPr>
          <a:xfrm flipH="1">
            <a:off x="2473375" y="964111"/>
            <a:ext cx="0" cy="3693318"/>
          </a:xfrm>
          <a:prstGeom prst="line">
            <a:avLst/>
          </a:prstGeom>
          <a:ln w="9525" cap="flat">
            <a:solidFill>
              <a:srgbClr val="1A47B6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7" name="Oval 16">
            <a:extLst>
              <a:ext uri="{A9E583F7-E1F4-4F80-8861-7957C8FAAE3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EF0066B-EA83-474B-91D8-27B22745F38B}"/>
              </a:ext>
            </a:extLst>
          </p:cNvPr>
          <p:cNvSpPr/>
          <p:nvPr/>
        </p:nvSpPr>
        <p:spPr>
          <a:xfrm>
            <a:off x="585873" y="1717109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E01B75FE-FBC2-4C50-9038-A3E9AAF7BB0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74B9E2A-2E29-4E9D-A0E2-A707C3A01BAB}"/>
              </a:ext>
            </a:extLst>
          </p:cNvPr>
          <p:cNvSpPr/>
          <p:nvPr/>
        </p:nvSpPr>
        <p:spPr>
          <a:xfrm>
            <a:off x="585873" y="1907609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54B7BD88-D322-4187-9215-1F8D39F8CF7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D3EF28B-2C49-45A1-A1CD-54B0BA0D05B3}"/>
              </a:ext>
            </a:extLst>
          </p:cNvPr>
          <p:cNvSpPr/>
          <p:nvPr/>
        </p:nvSpPr>
        <p:spPr>
          <a:xfrm>
            <a:off x="585873" y="2099790"/>
            <a:ext cx="75838" cy="73714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1A849EFE-95FB-46C9-A599-A19EC7425B8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1A50B18-FA09-48EE-B427-8D6166EB98A9}"/>
              </a:ext>
            </a:extLst>
          </p:cNvPr>
          <p:cNvSpPr/>
          <p:nvPr/>
        </p:nvSpPr>
        <p:spPr>
          <a:xfrm>
            <a:off x="585873" y="2288609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21E15E5B-9731-408F-B9AA-FB85028D70F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11146057-30B5-4CC8-A231-59ED9567714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E739BAE-D844-4AAB-AC4F-A6592998C361}"/>
              </a:ext>
            </a:extLst>
          </p:cNvPr>
          <p:cNvSpPr/>
          <p:nvPr/>
        </p:nvSpPr>
        <p:spPr>
          <a:xfrm>
            <a:off x="486946" y="1023394"/>
            <a:ext cx="8163877" cy="3605012"/>
          </a:xfrm>
          <a:prstGeom prst="rect">
            <a:avLst/>
          </a:prstGeom>
          <a:solidFill>
            <a:schemeClr val="bg1"/>
          </a:solidFill>
          <a:ln w="9525" cap="flat">
            <a:solidFill>
              <a:srgbClr val="1A47B6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" name="Rectangle 2">
            <a:extLst>
              <a:ext uri="{AEE71622-F1C0-40EA-86DC-662ABDFD212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1D2AC56-1679-4D5D-A901-BCC26E10FE0C}"/>
              </a:ext>
            </a:extLst>
          </p:cNvPr>
          <p:cNvSpPr/>
          <p:nvPr/>
        </p:nvSpPr>
        <p:spPr>
          <a:xfrm>
            <a:off x="485775" y="940984"/>
            <a:ext cx="8163877" cy="419357"/>
          </a:xfrm>
          <a:prstGeom prst="rect">
            <a:avLst/>
          </a:prstGeom>
          <a:solidFill>
            <a:srgbClr val="1A47B6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B6BC7503-EB38-450C-8D62-1B2454150F9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6923A4A-A0F6-4330-BB97-42573D008BF8}"/>
              </a:ext>
            </a:extLst>
          </p:cNvPr>
          <p:cNvSpPr txBox="1">
            <a:spLocks noGrp="1"/>
          </p:cNvSpPr>
          <p:nvPr/>
        </p:nvSpPr>
        <p:spPr>
          <a:xfrm>
            <a:off x="7045756" y="1023394"/>
            <a:ext cx="447294" cy="216436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dirty="0">
                <a:solidFill>
                  <a:schemeClr val="bg1"/>
                </a:solidFill>
                <a:latin typeface="Zoho Puvi-medium"/>
              </a:rPr>
              <a:t>Free</a:t>
            </a:r>
          </a:p>
        </p:txBody>
      </p:sp>
      <p:sp>
        <p:nvSpPr>
          <p:cNvPr id="5" name="TextBox 4">
            <a:extLst>
              <a:ext uri="{AB0D9E37-2012-4B21-B346-307743A96A3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325E963-5DBA-4A7E-AA4A-191A8FF41FD0}"/>
              </a:ext>
            </a:extLst>
          </p:cNvPr>
          <p:cNvSpPr txBox="1">
            <a:spLocks noGrp="1"/>
          </p:cNvSpPr>
          <p:nvPr/>
        </p:nvSpPr>
        <p:spPr>
          <a:xfrm>
            <a:off x="4040228" y="1040968"/>
            <a:ext cx="954652" cy="216436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dirty="0">
                <a:solidFill>
                  <a:schemeClr val="bg1"/>
                </a:solidFill>
                <a:latin typeface="Zoho Puvi-medium"/>
              </a:rPr>
              <a:t>Professional</a:t>
            </a:r>
          </a:p>
        </p:txBody>
      </p:sp>
      <p:sp>
        <p:nvSpPr>
          <p:cNvPr id="6" name="TextBox 5">
            <a:extLst>
              <a:ext uri="{AB8DDA36-8227-4890-985F-25F91AA5E5D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FC4D5C2-5C1E-4E16-BFA1-C5A3AEB04900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Available editions</a:t>
            </a:r>
          </a:p>
        </p:txBody>
      </p:sp>
      <p:cxnSp>
        <p:nvCxnSpPr>
          <p:cNvPr id="7" name="Straight Connector 6">
            <a:extLst>
              <a:ext uri="{3C5C2653-DC56-49C8-A252-5B028A70520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596F8B1-6012-43D5-B83B-BEE70D5EBC2C}"/>
              </a:ext>
            </a:extLst>
          </p:cNvPr>
          <p:cNvCxnSpPr/>
          <p:nvPr/>
        </p:nvCxnSpPr>
        <p:spPr>
          <a:xfrm rot="10800000" flipH="1">
            <a:off x="6012104" y="938041"/>
            <a:ext cx="0" cy="3693318"/>
          </a:xfrm>
          <a:prstGeom prst="line">
            <a:avLst/>
          </a:prstGeom>
          <a:ln w="9525" cap="flat">
            <a:solidFill>
              <a:srgbClr val="1A47B6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8" name="TextBox 7">
            <a:extLst>
              <a:ext uri="{DA4A45FA-0F2A-4A42-A753-5D8AABCD762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42BCDC3-EAA2-48DC-8A1B-DFA670488446}"/>
              </a:ext>
            </a:extLst>
          </p:cNvPr>
          <p:cNvSpPr txBox="1">
            <a:spLocks noGrp="1"/>
          </p:cNvSpPr>
          <p:nvPr/>
        </p:nvSpPr>
        <p:spPr>
          <a:xfrm>
            <a:off x="1416919" y="1017860"/>
            <a:ext cx="794508" cy="216436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dirty="0">
                <a:solidFill>
                  <a:schemeClr val="bg1"/>
                </a:solidFill>
                <a:latin typeface="Zoho Puvi-medium"/>
              </a:rPr>
              <a:t>Standard</a:t>
            </a:r>
          </a:p>
        </p:txBody>
      </p:sp>
      <p:cxnSp>
        <p:nvCxnSpPr>
          <p:cNvPr id="9" name="Straight Connector 8">
            <a:extLst>
              <a:ext uri="{C880C1A2-3D8B-4766-BA9A-2AD64AC909F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01B18A6-A1FC-4581-909F-08E26DA358D7}"/>
              </a:ext>
            </a:extLst>
          </p:cNvPr>
          <p:cNvCxnSpPr/>
          <p:nvPr/>
        </p:nvCxnSpPr>
        <p:spPr>
          <a:xfrm rot="10800000" flipH="1">
            <a:off x="3049628" y="938036"/>
            <a:ext cx="0" cy="3693318"/>
          </a:xfrm>
          <a:prstGeom prst="line">
            <a:avLst/>
          </a:prstGeom>
          <a:ln w="9525" cap="flat">
            <a:solidFill>
              <a:srgbClr val="1A47B6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0" name="TextBox 9">
            <a:extLst>
              <a:ext uri="{5060A84B-5694-45F3-97D1-0B4FEE295C3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1CA9969-B6C5-484D-B974-BE3FB980797A}"/>
              </a:ext>
            </a:extLst>
          </p:cNvPr>
          <p:cNvSpPr txBox="1">
            <a:spLocks noGrp="1"/>
          </p:cNvSpPr>
          <p:nvPr/>
        </p:nvSpPr>
        <p:spPr>
          <a:xfrm>
            <a:off x="997820" y="1459382"/>
            <a:ext cx="1578082" cy="342223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u="sng" dirty="0">
                <a:solidFill>
                  <a:srgbClr val="1A47B6"/>
                </a:solidFill>
                <a:latin typeface="Zoho Puvi-medium"/>
              </a:rPr>
              <a:t>Download </a:t>
            </a:r>
            <a:r>
              <a:rPr lang="en-US" sz="1000" b="1" i="0" u="sng" dirty="0">
                <a:solidFill>
                  <a:srgbClr val="1A47B6"/>
                </a:solidFill>
                <a:latin typeface="Zoho Puvi-medium"/>
                <a:hlinkClick r:id="rId2"/>
              </a:rPr>
              <a:t>30-day</a:t>
            </a:r>
            <a:r>
              <a:rPr lang="en-US" sz="1000" b="1" i="0" u="sng" dirty="0">
                <a:solidFill>
                  <a:srgbClr val="1A47B6"/>
                </a:solidFill>
                <a:latin typeface="Zoho Puvi-medium"/>
              </a:rPr>
              <a:t> trial</a:t>
            </a:r>
          </a:p>
        </p:txBody>
      </p:sp>
      <p:sp>
        <p:nvSpPr>
          <p:cNvPr id="11" name="TextBox 10">
            <a:extLst>
              <a:ext uri="{99E19D92-677E-4ED1-9F10-BA84515F9E5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D685E2E-2E30-4551-9602-7DDFF8BF63AC}"/>
              </a:ext>
            </a:extLst>
          </p:cNvPr>
          <p:cNvSpPr txBox="1">
            <a:spLocks noGrp="1"/>
          </p:cNvSpPr>
          <p:nvPr/>
        </p:nvSpPr>
        <p:spPr>
          <a:xfrm>
            <a:off x="3741829" y="1459382"/>
            <a:ext cx="1578082" cy="342223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u="sng" dirty="0">
                <a:solidFill>
                  <a:srgbClr val="1A47B6"/>
                </a:solidFill>
                <a:latin typeface="Zoho Puvi-medium"/>
              </a:rPr>
              <a:t>Download </a:t>
            </a:r>
            <a:r>
              <a:rPr lang="en-US" sz="1000" b="1" i="0" u="sng" dirty="0">
                <a:solidFill>
                  <a:srgbClr val="1A47B6"/>
                </a:solidFill>
                <a:latin typeface="Zoho Puvi-medium"/>
                <a:hlinkClick r:id="rId2"/>
              </a:rPr>
              <a:t>30-day</a:t>
            </a:r>
            <a:r>
              <a:rPr lang="en-US" sz="1000" b="1" i="0" u="sng" dirty="0">
                <a:solidFill>
                  <a:srgbClr val="1A47B6"/>
                </a:solidFill>
                <a:latin typeface="Zoho Puvi-medium"/>
              </a:rPr>
              <a:t> trial</a:t>
            </a:r>
          </a:p>
        </p:txBody>
      </p:sp>
      <p:sp>
        <p:nvSpPr>
          <p:cNvPr id="12" name="TextBox 11">
            <a:extLst>
              <a:ext uri="{A827D1AD-B55E-487F-8CE0-D4116D81365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3ECEFF6-A06F-44FF-9187-247FD4C12E62}"/>
              </a:ext>
            </a:extLst>
          </p:cNvPr>
          <p:cNvSpPr txBox="1">
            <a:spLocks noGrp="1"/>
          </p:cNvSpPr>
          <p:nvPr/>
        </p:nvSpPr>
        <p:spPr>
          <a:xfrm>
            <a:off x="6485830" y="1459382"/>
            <a:ext cx="1578082" cy="342223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u="sng" dirty="0">
                <a:solidFill>
                  <a:srgbClr val="1A47B6"/>
                </a:solidFill>
                <a:latin typeface="Zoho Puvi-medium"/>
                <a:hlinkClick r:id="rId3"/>
              </a:rPr>
              <a:t>Download</a:t>
            </a:r>
            <a:r>
              <a:rPr lang="en-US" sz="1000" b="1" i="0" u="sng" dirty="0">
                <a:solidFill>
                  <a:srgbClr val="1A47B6"/>
                </a:solidFill>
                <a:latin typeface="Zoho Puvi-medium"/>
              </a:rPr>
              <a:t> 30-day trial</a:t>
            </a:r>
          </a:p>
        </p:txBody>
      </p:sp>
      <p:sp>
        <p:nvSpPr>
          <p:cNvPr id="13" name="TextBox 12">
            <a:extLst>
              <a:ext uri="{556146B0-E002-40E4-8704-7D1D55C59B3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E4BD77E-3B6C-4164-A9AE-BABEBA1C6655}"/>
              </a:ext>
            </a:extLst>
          </p:cNvPr>
          <p:cNvSpPr txBox="1">
            <a:spLocks noGrp="1"/>
          </p:cNvSpPr>
          <p:nvPr/>
        </p:nvSpPr>
        <p:spPr>
          <a:xfrm>
            <a:off x="577186" y="1800225"/>
            <a:ext cx="2277627" cy="643851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Reports and alerts on event log data collected from the below licensed components:</a:t>
            </a:r>
          </a:p>
        </p:txBody>
      </p:sp>
      <p:sp>
        <p:nvSpPr>
          <p:cNvPr id="14" name="TextBox 13">
            <a:extLst>
              <a:ext uri="{9966E052-4F31-4195-B111-F40FCE54BF9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79A017A-CBFD-4EB9-A060-6BA933D35A35}"/>
              </a:ext>
            </a:extLst>
          </p:cNvPr>
          <p:cNvSpPr txBox="1">
            <a:spLocks noGrp="1"/>
          </p:cNvSpPr>
          <p:nvPr/>
        </p:nvSpPr>
        <p:spPr>
          <a:xfrm>
            <a:off x="3162814" y="1819275"/>
            <a:ext cx="2588837" cy="467915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Includes all the features of the standard edition, along with:</a:t>
            </a:r>
          </a:p>
        </p:txBody>
      </p:sp>
      <p:sp>
        <p:nvSpPr>
          <p:cNvPr id="15" name="TextBox 14">
            <a:extLst>
              <a:ext uri="{F6547F36-F40E-4453-B903-8D3E7CDD7B0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F6E8EA-7964-4811-BE35-70AB869AE64B}"/>
              </a:ext>
            </a:extLst>
          </p:cNvPr>
          <p:cNvSpPr txBox="1">
            <a:spLocks noGrp="1"/>
          </p:cNvSpPr>
          <p:nvPr/>
        </p:nvSpPr>
        <p:spPr>
          <a:xfrm>
            <a:off x="6154369" y="1800225"/>
            <a:ext cx="2301640" cy="643851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Includes all the features of the professional edition for 30 days from the date of installation. It also:</a:t>
            </a:r>
          </a:p>
        </p:txBody>
      </p:sp>
      <p:sp>
        <p:nvSpPr>
          <p:cNvPr id="16" name="TextBox 15">
            <a:extLst>
              <a:ext uri="{06D3910D-E948-4FA5-9AAE-75416A111E6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82AD37E-54D3-453F-851A-B117C22F16BD}"/>
              </a:ext>
            </a:extLst>
          </p:cNvPr>
          <p:cNvSpPr txBox="1">
            <a:spLocks noGrp="1"/>
          </p:cNvSpPr>
          <p:nvPr/>
        </p:nvSpPr>
        <p:spPr>
          <a:xfrm>
            <a:off x="743769" y="2465879"/>
            <a:ext cx="1670770" cy="1889931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Domain controllers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Azure AD tenants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Windows servers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Workstations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Windows file servers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NAS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file servers</a:t>
            </a:r>
          </a:p>
        </p:txBody>
      </p:sp>
      <p:sp>
        <p:nvSpPr>
          <p:cNvPr id="17" name="TextBox 16">
            <a:extLst>
              <a:ext uri="{19BFD62B-CF04-4C64-AEBF-533A0ED60E9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581F291-32D9-4FE8-A4DD-523E46279308}"/>
              </a:ext>
            </a:extLst>
          </p:cNvPr>
          <p:cNvSpPr txBox="1">
            <a:spLocks noGrp="1"/>
          </p:cNvSpPr>
          <p:nvPr/>
        </p:nvSpPr>
        <p:spPr>
          <a:xfrm>
            <a:off x="3329397" y="2484929"/>
            <a:ext cx="2431970" cy="1870881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Account lockout analysis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Group Policy setting change tracking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Before and after values of AD object/ attribute changes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AD permission change auditing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DNS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 change tracking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AD schema and configuration change tracking, etc.</a:t>
            </a:r>
          </a:p>
        </p:txBody>
      </p:sp>
      <p:sp>
        <p:nvSpPr>
          <p:cNvPr id="18" name="TextBox 17">
            <a:extLst>
              <a:ext uri="{91C7B928-A42E-49D6-89C1-70BE50C8C67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51730D8-5261-49B7-9F96-9A554A5C2633}"/>
              </a:ext>
            </a:extLst>
          </p:cNvPr>
          <p:cNvSpPr txBox="1">
            <a:spLocks noGrp="1"/>
          </p:cNvSpPr>
          <p:nvPr/>
        </p:nvSpPr>
        <p:spPr>
          <a:xfrm>
            <a:off x="6320961" y="2465879"/>
            <a:ext cx="2136162" cy="1889922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t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Never expires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Provides audit reports for up to 25 workstations</a:t>
            </a:r>
          </a:p>
          <a:p>
            <a:pPr marL="0" lvl="0" algn="l" rtl="0">
              <a:lnSpc>
                <a:spcPct val="14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Allows report generation for event log data collected during the evaluation/license period</a:t>
            </a:r>
          </a:p>
        </p:txBody>
      </p:sp>
      <p:sp>
        <p:nvSpPr>
          <p:cNvPr id="19" name="Oval 18">
            <a:extLst>
              <a:ext uri="{50DDAB19-21FD-4707-A634-FEEE6D7DF95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AA0E07B-197B-48B1-A184-76776BD04644}"/>
              </a:ext>
            </a:extLst>
          </p:cNvPr>
          <p:cNvSpPr/>
          <p:nvPr/>
        </p:nvSpPr>
        <p:spPr>
          <a:xfrm>
            <a:off x="662073" y="2593409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96B91BD7-0497-4C69-8A57-AC6C54FEDD5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0D32074-94FD-4FC1-8813-A1D18DB6F502}"/>
              </a:ext>
            </a:extLst>
          </p:cNvPr>
          <p:cNvSpPr/>
          <p:nvPr/>
        </p:nvSpPr>
        <p:spPr>
          <a:xfrm>
            <a:off x="662073" y="2783909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7B23437A-4F5F-4DFA-B626-2F60703ECD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64BECC0-51BD-496B-ADA4-A40438E5887D}"/>
              </a:ext>
            </a:extLst>
          </p:cNvPr>
          <p:cNvSpPr/>
          <p:nvPr/>
        </p:nvSpPr>
        <p:spPr>
          <a:xfrm>
            <a:off x="662073" y="2974409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96FA1748-91CB-4187-9794-21AEE43A83D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D45FDD8-477E-488B-BC53-794107B7C9CC}"/>
              </a:ext>
            </a:extLst>
          </p:cNvPr>
          <p:cNvSpPr/>
          <p:nvPr/>
        </p:nvSpPr>
        <p:spPr>
          <a:xfrm>
            <a:off x="662073" y="3203009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E151391C-120E-42E5-9851-56F5FCE1B54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C3E53E8-0A5C-4FBA-96DE-A3251252B78E}"/>
              </a:ext>
            </a:extLst>
          </p:cNvPr>
          <p:cNvSpPr/>
          <p:nvPr/>
        </p:nvSpPr>
        <p:spPr>
          <a:xfrm>
            <a:off x="662073" y="3393509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092567FA-B643-4F6D-A434-B227D7446E7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A566DE3-90AD-4E54-8AD5-85F54F211FF7}"/>
              </a:ext>
            </a:extLst>
          </p:cNvPr>
          <p:cNvSpPr/>
          <p:nvPr/>
        </p:nvSpPr>
        <p:spPr>
          <a:xfrm>
            <a:off x="662073" y="3584009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4EDF437D-149D-4C92-A481-97740715516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CA61735-E6E8-41C5-AC45-FF1E3A526D6D}"/>
              </a:ext>
            </a:extLst>
          </p:cNvPr>
          <p:cNvSpPr/>
          <p:nvPr/>
        </p:nvSpPr>
        <p:spPr>
          <a:xfrm>
            <a:off x="3227794" y="2825462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D57AA609-5AF7-498C-9BA7-EF091379E12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9E40CEE-A72B-4DE4-BC3B-76A60DA07C4D}"/>
              </a:ext>
            </a:extLst>
          </p:cNvPr>
          <p:cNvSpPr/>
          <p:nvPr/>
        </p:nvSpPr>
        <p:spPr>
          <a:xfrm>
            <a:off x="3227794" y="2596862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DB0C7015-C885-4E59-A692-C6730FBBACA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A3A98EB-BCD9-41C3-AC11-F46236CFF280}"/>
              </a:ext>
            </a:extLst>
          </p:cNvPr>
          <p:cNvSpPr/>
          <p:nvPr/>
        </p:nvSpPr>
        <p:spPr>
          <a:xfrm>
            <a:off x="3227794" y="3015957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1EC34FBA-3039-4332-95C2-4C9244D873D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311AA50-1C22-4427-8AD1-023B77315146}"/>
              </a:ext>
            </a:extLst>
          </p:cNvPr>
          <p:cNvSpPr/>
          <p:nvPr/>
        </p:nvSpPr>
        <p:spPr>
          <a:xfrm>
            <a:off x="3227794" y="3777962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764B10CE-2527-4A14-A344-F61B9212FF3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422F625-9DBB-47D2-A407-E1668F220771}"/>
              </a:ext>
            </a:extLst>
          </p:cNvPr>
          <p:cNvSpPr/>
          <p:nvPr/>
        </p:nvSpPr>
        <p:spPr>
          <a:xfrm>
            <a:off x="3227794" y="3396962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58C011D7-BB94-439E-9B10-A269AD7F3B7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FA4EDB5-C36A-4564-8A5F-EA122C9F72F8}"/>
              </a:ext>
            </a:extLst>
          </p:cNvPr>
          <p:cNvSpPr/>
          <p:nvPr/>
        </p:nvSpPr>
        <p:spPr>
          <a:xfrm>
            <a:off x="3227794" y="3587462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6AB4BEA6-3584-4AD7-87A0-82E14928D9C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6F770B4-02F6-4182-899E-729A224FF4AD}"/>
              </a:ext>
            </a:extLst>
          </p:cNvPr>
          <p:cNvSpPr/>
          <p:nvPr/>
        </p:nvSpPr>
        <p:spPr>
          <a:xfrm>
            <a:off x="6268926" y="2787362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A6ACF2E-F9D8-4EDE-9BFB-549F26F6B9A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CB013AC-B713-445C-9B12-69A1F0609F70}"/>
              </a:ext>
            </a:extLst>
          </p:cNvPr>
          <p:cNvSpPr/>
          <p:nvPr/>
        </p:nvSpPr>
        <p:spPr>
          <a:xfrm>
            <a:off x="6268926" y="2596862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ED469E78-FD42-4846-B7AD-12CBE156385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9EDCE95-EAE8-45B2-851B-7848B9C4D996}"/>
              </a:ext>
            </a:extLst>
          </p:cNvPr>
          <p:cNvSpPr/>
          <p:nvPr/>
        </p:nvSpPr>
        <p:spPr>
          <a:xfrm>
            <a:off x="6261392" y="3168357"/>
            <a:ext cx="75838" cy="77076"/>
          </a:xfrm>
          <a:prstGeom prst="ellipse">
            <a:avLst/>
          </a:prstGeom>
          <a:solidFill>
            <a:srgbClr val="1A47B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57BDD132-37E5-4858-8655-24A59AE5345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5C1AF91-2A4F-4221-926F-73A1B65EADC6}"/>
              </a:ext>
            </a:extLst>
          </p:cNvPr>
          <p:cNvSpPr/>
          <p:nvPr/>
        </p:nvSpPr>
        <p:spPr>
          <a:xfrm>
            <a:off x="0" y="5122459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177C15C8-D40C-4CAF-B63E-F26D2A6C8C7F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D2B35BD-E780-4ACE-8EEF-1717F6440DF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AF81F86-54BA-45BD-B108-8FA12D72EA04}"/>
              </a:ext>
            </a:extLst>
          </p:cNvPr>
          <p:cNvSpPr/>
          <p:nvPr/>
        </p:nvSpPr>
        <p:spPr>
          <a:xfrm>
            <a:off x="0" y="5122459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1AE4E1D3-957C-4498-AA52-38B072929C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D997848-2DC4-43F6-8871-7D77A1602D5F}"/>
              </a:ext>
            </a:extLst>
          </p:cNvPr>
          <p:cNvSpPr txBox="1">
            <a:spLocks noGrp="1"/>
          </p:cNvSpPr>
          <p:nvPr/>
        </p:nvSpPr>
        <p:spPr>
          <a:xfrm>
            <a:off x="381000" y="388534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Licensing details</a:t>
            </a:r>
          </a:p>
        </p:txBody>
      </p:sp>
      <p:sp>
        <p:nvSpPr>
          <p:cNvPr id="4" name="TextBox 3">
            <a:extLst>
              <a:ext uri="{AC9CA595-C92F-42A5-AC91-E7B8D0E9F1F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CAE8DB8-58E9-4996-80E0-045F5B263609}"/>
              </a:ext>
            </a:extLst>
          </p:cNvPr>
          <p:cNvSpPr txBox="1"/>
          <p:nvPr/>
        </p:nvSpPr>
        <p:spPr>
          <a:xfrm>
            <a:off x="405803" y="885825"/>
            <a:ext cx="8117224" cy="608056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ADAudit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Plus' licensing for the Active Directory Auditing component is based on the number of domain controllers.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Other add-ons are based on the number of:</a:t>
            </a:r>
          </a:p>
        </p:txBody>
      </p:sp>
      <p:sp>
        <p:nvSpPr>
          <p:cNvPr id="5" name="TextBox 4">
            <a:extLst>
              <a:ext uri="{FE0BEA2C-822B-41D9-B400-DB3523E770C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3BF57B8-679E-4CB4-B502-56E22CF413E0}"/>
              </a:ext>
            </a:extLst>
          </p:cNvPr>
          <p:cNvSpPr txBox="1"/>
          <p:nvPr/>
        </p:nvSpPr>
        <p:spPr>
          <a:xfrm>
            <a:off x="633136" y="1695450"/>
            <a:ext cx="8117224" cy="2526658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Entra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ID tenants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Windows,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NetApp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EMC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Synology, Hitachi, Huawei, Amazon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FSx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QNAP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and Azure file servers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Windows servers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Workstations</a:t>
            </a:r>
          </a:p>
        </p:txBody>
      </p:sp>
      <p:pic>
        <p:nvPicPr>
          <p:cNvPr id="6" name="Picture 5">
            <a:extLst>
              <a:ext uri="{A39B9E9F-347A-4AF3-A847-E1661CE6D22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7346888-923C-4A92-958C-B4FF7FBBE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63" y="1780317"/>
            <a:ext cx="157238" cy="14335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613F0D55-841B-4442-8441-8063B1CFACC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6985A9C-09FD-4DE5-A3C1-48971EE4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97" y="2126795"/>
            <a:ext cx="157238" cy="143351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EEBB4A44-49E4-439E-976B-BC82C5E6DD9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78866E4-5670-4B7F-8C64-64C7A089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03" y="2505075"/>
            <a:ext cx="157238" cy="143351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A08CF51-5847-4A2D-AA6C-C1665B2699D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7E21CA0-18F0-43F3-A431-7BB00714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03" y="2905125"/>
            <a:ext cx="157238" cy="143351"/>
          </a:xfrm>
          <a:prstGeom prst="rect">
            <a:avLst/>
          </a:prstGeom>
          <a:noFill/>
        </p:spPr>
      </p:pic>
    </p:spTree>
    <p:extLst>
      <p:ext uri="{8396F238-BBED-456C-9CC2-42EE20B1443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3D3F51EF-DDE5-4994-990B-9C8AE94E1D1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1FC052A-BC60-4537-A213-6418A9CBA817}"/>
              </a:ext>
            </a:extLst>
          </p:cNvPr>
          <p:cNvSpPr txBox="1">
            <a:spLocks noGrp="1"/>
          </p:cNvSpPr>
          <p:nvPr/>
        </p:nvSpPr>
        <p:spPr>
          <a:xfrm>
            <a:off x="373465" y="388534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Evaluation assistance</a:t>
            </a:r>
          </a:p>
        </p:txBody>
      </p:sp>
      <p:sp>
        <p:nvSpPr>
          <p:cNvPr id="3" name="TextBox 2">
            <a:extLst>
              <a:ext uri="{CC0C5D86-302F-4E0D-A05F-CC81658CB49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0D5EBA6-21C7-4D5E-B4F1-0C73085D2C5C}"/>
              </a:ext>
            </a:extLst>
          </p:cNvPr>
          <p:cNvSpPr txBox="1"/>
          <p:nvPr/>
        </p:nvSpPr>
        <p:spPr>
          <a:xfrm>
            <a:off x="405803" y="885825"/>
            <a:ext cx="8117224" cy="608056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There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are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number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of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ways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can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help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you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during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your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evaluation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of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ADAudit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Plus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 err="1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These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include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:</a:t>
            </a:r>
          </a:p>
        </p:txBody>
      </p:sp>
      <p:sp>
        <p:nvSpPr>
          <p:cNvPr id="4" name="TextBox 3">
            <a:extLst>
              <a:ext uri="{036020C1-3D6C-47E9-9F7F-A1A97584FAB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C84D56A-44A4-4A53-91C0-EEB01618AC52}"/>
              </a:ext>
            </a:extLst>
          </p:cNvPr>
          <p:cNvSpPr txBox="1"/>
          <p:nvPr/>
        </p:nvSpPr>
        <p:spPr>
          <a:xfrm>
            <a:off x="633136" y="1619250"/>
            <a:ext cx="8117224" cy="2526658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fully-functional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u="sng" dirty="0">
                <a:solidFill>
                  <a:srgbClr val="1A47B6"/>
                </a:solidFill>
                <a:latin typeface="Zoho Puvi"/>
                <a:hlinkClick r:id="rId2"/>
              </a:rPr>
              <a:t>30-day</a:t>
            </a:r>
            <a:r>
              <a:rPr lang="en-US" sz="1100" b="0" i="0" u="sng" dirty="0" err="1">
                <a:solidFill>
                  <a:srgbClr val="1A47B6"/>
                </a:solidFill>
                <a:latin typeface="Zoho Puvi"/>
                <a:hlinkClick r:id="rId2"/>
              </a:rPr>
              <a:t> </a:t>
            </a:r>
            <a:r>
              <a:rPr lang="en-US" sz="1100" b="0" i="0" u="sng" dirty="0">
                <a:solidFill>
                  <a:srgbClr val="1A47B6"/>
                </a:solidFill>
                <a:latin typeface="Zoho Puvi"/>
                <a:hlinkClick r:id="rId2"/>
              </a:rPr>
              <a:t>free</a:t>
            </a:r>
            <a:r>
              <a:rPr lang="en-US" sz="1100" b="0" i="0" u="sng" dirty="0" err="1">
                <a:solidFill>
                  <a:srgbClr val="1A47B6"/>
                </a:solidFill>
                <a:latin typeface="Zoho Puvi"/>
                <a:hlinkClick r:id="rId2"/>
              </a:rPr>
              <a:t> </a:t>
            </a:r>
            <a:r>
              <a:rPr lang="en-US" sz="1100" b="0" i="0" u="sng" dirty="0">
                <a:solidFill>
                  <a:srgbClr val="1A47B6"/>
                </a:solidFill>
                <a:latin typeface="Zoho Puvi"/>
                <a:hlinkClick r:id="rId2"/>
              </a:rPr>
              <a:t>trial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u="sng" dirty="0">
              <a:solidFill>
                <a:srgbClr val="1A47B6"/>
              </a:solidFill>
              <a:latin typeface="Zoho Puvi"/>
              <a:hlinkClick r:id="rId2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Extension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of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evaluation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license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if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needed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24x5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technical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support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and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u="sng" dirty="0">
                <a:solidFill>
                  <a:srgbClr val="1A47B6"/>
                </a:solidFill>
                <a:latin typeface="Zoho Puvi"/>
                <a:hlinkClick r:id="rId3"/>
              </a:rPr>
              <a:t>guided</a:t>
            </a:r>
            <a:r>
              <a:rPr lang="en-US" sz="1100" b="0" i="0" u="sng" dirty="0" err="1">
                <a:solidFill>
                  <a:srgbClr val="1A47B6"/>
                </a:solidFill>
                <a:latin typeface="Zoho Puvi"/>
                <a:hlinkClick r:id="rId3"/>
              </a:rPr>
              <a:t> </a:t>
            </a:r>
            <a:r>
              <a:rPr lang="en-US" sz="1100" b="0" i="0" u="sng" dirty="0">
                <a:solidFill>
                  <a:srgbClr val="1A47B6"/>
                </a:solidFill>
                <a:latin typeface="Zoho Puvi"/>
                <a:hlinkClick r:id="rId3"/>
              </a:rPr>
              <a:t>demo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options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live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demo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hosted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at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u="sng" dirty="0">
                <a:solidFill>
                  <a:srgbClr val="1A47B6"/>
                </a:solidFill>
                <a:latin typeface="Zoho Puvi"/>
                <a:hlinkClick r:id="rId4"/>
              </a:rPr>
              <a:t>demo</a:t>
            </a:r>
            <a:r>
              <a:rPr lang="en-US" sz="1100" b="0" i="0" u="sng" dirty="0">
                <a:solidFill>
                  <a:srgbClr val="1A47B6"/>
                </a:solidFill>
                <a:latin typeface="Zoho Puvi"/>
                <a:hlinkClick r:id="rId4"/>
              </a:rPr>
              <a:t>.</a:t>
            </a:r>
            <a:r>
              <a:rPr lang="en-US" sz="1100" b="0" i="0" u="sng" dirty="0" err="1">
                <a:solidFill>
                  <a:srgbClr val="1A47B6"/>
                </a:solidFill>
                <a:latin typeface="Zoho Puvi"/>
                <a:hlinkClick r:id="rId4"/>
              </a:rPr>
              <a:t>adauditplus</a:t>
            </a:r>
            <a:r>
              <a:rPr lang="en-US" sz="1100" b="0" i="0" u="sng" dirty="0">
                <a:solidFill>
                  <a:srgbClr val="1A47B6"/>
                </a:solidFill>
                <a:latin typeface="Zoho Puvi"/>
                <a:hlinkClick r:id="rId4"/>
              </a:rPr>
              <a:t>.</a:t>
            </a:r>
            <a:r>
              <a:rPr lang="en-US" sz="1100" b="0" i="0" u="sng" dirty="0">
                <a:solidFill>
                  <a:srgbClr val="1A47B6"/>
                </a:solidFill>
                <a:latin typeface="Zoho Puvi"/>
                <a:hlinkClick r:id="rId4"/>
              </a:rPr>
              <a:t>com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u="sng" dirty="0">
              <a:solidFill>
                <a:srgbClr val="1A47B6"/>
              </a:solidFill>
              <a:latin typeface="Zoho Puvi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Detailed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installation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and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configuration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u="sng" dirty="0">
                <a:solidFill>
                  <a:srgbClr val="1A47B6"/>
                </a:solidFill>
                <a:latin typeface="Zoho Puvi"/>
                <a:hlinkClick r:id="rId5"/>
              </a:rPr>
              <a:t>guides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u="sng" dirty="0">
              <a:solidFill>
                <a:srgbClr val="1A47B6"/>
              </a:solidFill>
              <a:latin typeface="Zoho Puvi"/>
              <a:hlinkClick r:id="rId5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extensive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u="sng" dirty="0">
                <a:solidFill>
                  <a:srgbClr val="1A47B6"/>
                </a:solidFill>
                <a:latin typeface="Zoho Puvi"/>
                <a:hlinkClick r:id="rId6"/>
              </a:rPr>
              <a:t>knowledge</a:t>
            </a:r>
            <a:r>
              <a:rPr lang="en-US" sz="1100" b="0" i="0" u="sng" dirty="0" err="1">
                <a:solidFill>
                  <a:srgbClr val="1A47B6"/>
                </a:solidFill>
                <a:latin typeface="Zoho Puvi"/>
                <a:hlinkClick r:id="rId6"/>
              </a:rPr>
              <a:t> </a:t>
            </a:r>
            <a:r>
              <a:rPr lang="en-US" sz="1100" b="0" i="0" u="sng" dirty="0">
                <a:solidFill>
                  <a:srgbClr val="1A47B6"/>
                </a:solidFill>
                <a:latin typeface="Zoho Puvi"/>
                <a:hlinkClick r:id="rId6"/>
              </a:rPr>
              <a:t>base</a:t>
            </a:r>
            <a:endParaRPr lang="en-US" sz="1100" b="0" i="0" u="sng" dirty="0">
              <a:solidFill>
                <a:srgbClr val="1A47B6"/>
              </a:solidFill>
              <a:latin typeface="Zoho Puvi"/>
              <a:hlinkClick r:id="rId6"/>
            </a:endParaRPr>
          </a:p>
        </p:txBody>
      </p:sp>
      <p:pic>
        <p:nvPicPr>
          <p:cNvPr id="5" name="Picture 4">
            <a:extLst>
              <a:ext uri="{5DC686EE-BEBF-4F99-AD60-51263D37DD1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15CF179-5BC5-4DC7-89B7-AE9DF6DA0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63" y="1704117"/>
            <a:ext cx="157238" cy="14335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799EB8E9-6D9C-46A5-B3F3-0959094C66B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4AF1974-F0EE-4E4C-A8C5-43E879935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97" y="2088699"/>
            <a:ext cx="157238" cy="14335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D3DA827B-6BB0-4149-8753-948D0180C66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BAAB65C-8A44-4DC8-9A8B-57959C42A1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03" y="2466975"/>
            <a:ext cx="157238" cy="143351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4E709644-7573-4797-AA97-9528A344DB2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C1C634B-0802-4F19-9A75-7538D9E77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03" y="2828925"/>
            <a:ext cx="157238" cy="143351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9CC96834-BE0D-4F44-9FA8-9C3D69B7D08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A9E3646-7195-469D-9965-88E17604794B}"/>
              </a:ext>
            </a:extLst>
          </p:cNvPr>
          <p:cNvSpPr/>
          <p:nvPr/>
        </p:nvSpPr>
        <p:spPr>
          <a:xfrm>
            <a:off x="0" y="5122459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57FA410B-8D53-4DDD-9C5B-5784C93BEA3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FB6E403-2CD9-4323-9F95-E7864AFC70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03" y="3248025"/>
            <a:ext cx="157238" cy="143351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03A8F4AE-7E61-429F-912C-CEDFC1EC3A9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CD09A00-9A42-4B94-B525-777263A04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03" y="3629025"/>
            <a:ext cx="157238" cy="143351"/>
          </a:xfrm>
          <a:prstGeom prst="rect">
            <a:avLst/>
          </a:prstGeom>
          <a:noFill/>
        </p:spPr>
      </p:pic>
    </p:spTree>
    <p:extLst>
      <p:ext uri="{036F0C01-7DBB-4CA5-A9FC-479898F7952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92F10AB-69FE-4B84-A524-D60D470CB68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5254E6A-7DDB-4FE5-AD40-835A04977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382861"/>
            <a:ext cx="5409566" cy="3182097"/>
          </a:xfrm>
          <a:prstGeom prst="rect">
            <a:avLst/>
          </a:pr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round/>
          </a:ln>
        </p:spPr>
      </p:pic>
      <p:sp>
        <p:nvSpPr>
          <p:cNvPr id="3" name="Rectangle 2">
            <a:extLst>
              <a:ext uri="{AD7DBFD1-B1DE-4B93-B781-58EF31F12DE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9CA3EC-F919-4250-94AA-D2F35231439A}"/>
              </a:ext>
            </a:extLst>
          </p:cNvPr>
          <p:cNvSpPr/>
          <p:nvPr/>
        </p:nvSpPr>
        <p:spPr>
          <a:xfrm>
            <a:off x="0" y="5122459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49994450-B2D2-419C-AAE9-241919D082B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73CC0AC-6216-429C-B1BC-663DD4BB4B52}"/>
              </a:ext>
            </a:extLst>
          </p:cNvPr>
          <p:cNvSpPr txBox="1">
            <a:spLocks noGrp="1"/>
          </p:cNvSpPr>
          <p:nvPr/>
        </p:nvSpPr>
        <p:spPr>
          <a:xfrm>
            <a:off x="373465" y="388534"/>
            <a:ext cx="8370627" cy="692677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Nine of every ten Fortune 100 companies</a:t>
            </a:r>
          </a:p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trust us to manage their IT</a:t>
            </a:r>
          </a:p>
        </p:txBody>
      </p:sp>
    </p:spTree>
    <p:extLst>
      <p:ext uri="{B015B9C2-2C62-4AB6-BD0F-45139824F88F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6F14F45D-B68B-4FC9-ACD5-831A492A3EE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4DDDFF9-69FC-487E-9A1A-AD7A98E1D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1420358"/>
            <a:ext cx="157238" cy="14335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143A15D4-9E8D-4AC0-94AA-BB71D06F6C2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07D8B97-2F62-4D02-9BA5-C41EB0C4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1" y="1726311"/>
            <a:ext cx="154701" cy="14103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A2C81D82-6907-47BD-835D-0F962593893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D4106C-D5D7-4B56-BDC0-79E613229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028825"/>
            <a:ext cx="157238" cy="14335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96167A59-A09E-4D86-AF57-81162C9F817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065BDE8-E433-4283-9C50-DF82B1F6E1AA}"/>
              </a:ext>
            </a:extLst>
          </p:cNvPr>
          <p:cNvSpPr txBox="1"/>
          <p:nvPr/>
        </p:nvSpPr>
        <p:spPr>
          <a:xfrm>
            <a:off x="634403" y="1266825"/>
            <a:ext cx="8155324" cy="2098414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View detailed reports on changes made to AD and Microsoft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Entra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ID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Gain visibility into Windows user logon activity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Report on, analyze, and troubleshoot AD account lockouts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Closely monitor privileged user activities in your domain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Track logons/logoffs, changes to users, groups, etc.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Audit file activity in Windows,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NetApp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EMC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and other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NAS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devices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Enhance threat detection and response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Get prepackaged audit reports for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SOX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HIPAA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PCI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DSS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the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GDPR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and other regulations</a:t>
            </a:r>
          </a:p>
        </p:txBody>
      </p:sp>
      <p:sp>
        <p:nvSpPr>
          <p:cNvPr id="6" name="TextBox 5">
            <a:extLst>
              <a:ext uri="{A8E864F9-6E80-45CF-B9CE-BC2D8C0A9A8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31FE82-C382-4F63-BE1E-1EA616E38286}"/>
              </a:ext>
            </a:extLst>
          </p:cNvPr>
          <p:cNvSpPr txBox="1">
            <a:spLocks noGrp="1"/>
          </p:cNvSpPr>
          <p:nvPr/>
        </p:nvSpPr>
        <p:spPr>
          <a:xfrm>
            <a:off x="401812" y="798804"/>
            <a:ext cx="6511112" cy="422090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93600" rIns="91440" bIns="45720" numCol="1" spcCol="0" rtlCol="0" anchor="t">
            <a:normAutofit/>
          </a:bodyPr>
          <a:lstStyle>
            <a:lvl1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lang="en-US" sz="1600" b="0" i="0" dirty="0">
                <a:solidFill>
                  <a:schemeClr val="tx1"/>
                </a:solidFill>
                <a:latin typeface="Open Sans"/>
              </a:defRPr>
            </a:lvl1pPr>
            <a:lvl2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4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marL="11430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2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marL="16002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0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marL="20574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marL="2514600" lvl="5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marL="2971800" lvl="6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marL="3429000" lvl="7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marL="3886200" lvl="8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marL="0" lvl="0" indent="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With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ManageEngine ADAudit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Plus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you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can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:</a:t>
            </a:r>
          </a:p>
        </p:txBody>
      </p:sp>
      <p:sp>
        <p:nvSpPr>
          <p:cNvPr id="7" name="TextBox 6">
            <a:extLst>
              <a:ext uri="{81AC7273-9473-4557-8BFC-541F3AE1FD5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3AF8AD3-FCB1-4147-8D7B-4FF8FD21D1CB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How </a:t>
            </a:r>
            <a:r>
              <a:rPr lang="en-US" sz="2200" b="1" i="0" dirty="0" err="1">
                <a:solidFill>
                  <a:schemeClr val="tx1"/>
                </a:solidFill>
                <a:latin typeface="Zoho Puvi-medium"/>
              </a:rPr>
              <a:t>ADAudit</a:t>
            </a: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 Plus can help your organization</a:t>
            </a:r>
          </a:p>
        </p:txBody>
      </p:sp>
      <p:pic>
        <p:nvPicPr>
          <p:cNvPr id="8" name="Picture 7">
            <a:extLst>
              <a:ext uri="{D0912CBD-A5A3-4B92-81A7-9185902BB5B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EF77C82-CA6F-4F69-899A-97A8090D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333625"/>
            <a:ext cx="157238" cy="143351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784BB3AE-89F1-429C-8CFA-A197AB65C10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3BD2259-E72D-4D06-A7B1-5A05F779C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638425"/>
            <a:ext cx="157238" cy="14335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3B6CFA66-4EFF-4AE8-954B-A5E32F85F04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5B3600E-805E-453B-8D97-699134E1F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943225"/>
            <a:ext cx="157238" cy="143351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2709063-61FF-4EE1-B4A8-BC5ED17D3C7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A2347F4-AE3A-4563-AEFA-5D98A28AE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3248025"/>
            <a:ext cx="157238" cy="143351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6C6108BE-3D28-45D7-99C7-E42E6F8A7D0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42AEC61-7405-499F-9CAC-DB4857FC0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3552825"/>
            <a:ext cx="157238" cy="143351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DCC09ED-64D6-4F98-BC2F-E47A6304721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BBABCBC-02C5-4026-BA6D-FC7A7A559CA1}"/>
              </a:ext>
            </a:extLst>
          </p:cNvPr>
          <p:cNvSpPr/>
          <p:nvPr/>
        </p:nvSpPr>
        <p:spPr>
          <a:xfrm>
            <a:off x="0" y="5114925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2F514ACB-95ED-4124-AD3D-178BB779E81A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68172EC6-DABA-449B-8BC3-E528C470E42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93A2C09-1B6B-4387-9540-C1CD4210E94B}"/>
              </a:ext>
            </a:extLst>
          </p:cNvPr>
          <p:cNvSpPr/>
          <p:nvPr/>
        </p:nvSpPr>
        <p:spPr>
          <a:xfrm>
            <a:off x="857250" y="1615421"/>
            <a:ext cx="7435120" cy="2669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8A6CD08B-809B-4E5A-B866-25D4DA7DA42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6AFCC2D-BD59-4F03-A41F-F6253BF1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41" y="1857375"/>
            <a:ext cx="2638609" cy="211747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D8B04A38-03F0-464A-8F67-0F3AF2576CA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135B55C-FBA5-408F-B2E9-4B9324D248F5}"/>
              </a:ext>
            </a:extLst>
          </p:cNvPr>
          <p:cNvSpPr txBox="1"/>
          <p:nvPr/>
        </p:nvSpPr>
        <p:spPr>
          <a:xfrm>
            <a:off x="405803" y="885825"/>
            <a:ext cx="8117224" cy="504205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ADAudit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Plus has been recognized as a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Gartner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Peer Insights Customer's Choice for SIEM for four years in a row—2019, 2020, 2021, and 2023.</a:t>
            </a:r>
          </a:p>
        </p:txBody>
      </p:sp>
      <p:sp>
        <p:nvSpPr>
          <p:cNvPr id="5" name="TextBox 4">
            <a:extLst>
              <a:ext uri="{5FAA64B1-5C85-4963-B503-4530AB51FB9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1499D90-0FF5-472F-9934-B40287ECB95C}"/>
              </a:ext>
            </a:extLst>
          </p:cNvPr>
          <p:cNvSpPr txBox="1">
            <a:spLocks noGrp="1"/>
          </p:cNvSpPr>
          <p:nvPr/>
        </p:nvSpPr>
        <p:spPr>
          <a:xfrm>
            <a:off x="373465" y="388534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And we have the credentials to prove it</a:t>
            </a:r>
          </a:p>
        </p:txBody>
      </p:sp>
      <p:sp>
        <p:nvSpPr>
          <p:cNvPr id="6" name="Rectangle 5">
            <a:extLst>
              <a:ext uri="{D75C7EB3-7D7A-43C3-A074-406287091CE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1302944-0DF8-460D-BBC2-0921EED92D53}"/>
              </a:ext>
            </a:extLst>
          </p:cNvPr>
          <p:cNvSpPr/>
          <p:nvPr/>
        </p:nvSpPr>
        <p:spPr>
          <a:xfrm>
            <a:off x="0" y="5122459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hlinkClick r:id="rId3"/>
            <a:extLst>
              <a:ext uri="{698B83DA-E03A-46C7-95F6-D1E7F1EDB1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BCA4FF7-0CE6-4F61-84E2-FEA5576A7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290" y="2609850"/>
            <a:ext cx="1944965" cy="608178"/>
          </a:xfrm>
          <a:prstGeom prst="rect">
            <a:avLst/>
          </a:prstGeom>
          <a:noFill/>
        </p:spPr>
      </p:pic>
    </p:spTree>
    <p:extLst>
      <p:ext uri="{F25D2AE0-F449-4522-8CA7-04BC66A65DEC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6E647B69-50EF-4108-903F-154574792D9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7B39307-CAA3-4FD6-9942-D255A2B8075F}"/>
              </a:ext>
            </a:extLst>
          </p:cNvPr>
          <p:cNvSpPr/>
          <p:nvPr/>
        </p:nvSpPr>
        <p:spPr>
          <a:xfrm>
            <a:off x="854440" y="2609850"/>
            <a:ext cx="7435120" cy="1398298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BC6989D4-88AA-4A06-9571-23DF373BDA2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5752E20-937A-4D24-912A-C01B140BB1AE}"/>
              </a:ext>
            </a:extLst>
          </p:cNvPr>
          <p:cNvSpPr/>
          <p:nvPr/>
        </p:nvSpPr>
        <p:spPr>
          <a:xfrm>
            <a:off x="854440" y="942975"/>
            <a:ext cx="7435120" cy="1398298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892CF700-8A74-407E-9BC8-1666407EAC9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6CE8C01-6C4F-464F-B32A-C7FAE75B1E51}"/>
              </a:ext>
            </a:extLst>
          </p:cNvPr>
          <p:cNvSpPr txBox="1"/>
          <p:nvPr/>
        </p:nvSpPr>
        <p:spPr>
          <a:xfrm>
            <a:off x="3019672" y="990600"/>
            <a:ext cx="5084188" cy="1264948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good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web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based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and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cost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effective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solution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.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like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the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auditing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option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on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NetApp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Filer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.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Also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it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has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partially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to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do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with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our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satisfaction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with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other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products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that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ManageEngine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has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excelled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in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 err="1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Ricky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Chand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Systems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Engineer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Bank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of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South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Pacific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Fiji</a:t>
            </a:r>
          </a:p>
        </p:txBody>
      </p:sp>
      <p:sp>
        <p:nvSpPr>
          <p:cNvPr id="5" name="TextBox 4">
            <a:extLst>
              <a:ext uri="{F1DC6264-813E-4FC4-8664-E789A3A04DF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3386567-44CC-4DB3-8B3A-406B8168178A}"/>
              </a:ext>
            </a:extLst>
          </p:cNvPr>
          <p:cNvSpPr txBox="1">
            <a:spLocks noGrp="1"/>
          </p:cNvSpPr>
          <p:nvPr/>
        </p:nvSpPr>
        <p:spPr>
          <a:xfrm>
            <a:off x="373465" y="388534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In their own words</a:t>
            </a:r>
          </a:p>
        </p:txBody>
      </p:sp>
      <p:sp>
        <p:nvSpPr>
          <p:cNvPr id="6" name="Rectangle 5">
            <a:extLst>
              <a:ext uri="{20340ADB-E05E-4338-AC1D-ACD16316C25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A3FA2FC-4938-470B-B3E5-769B3FFD59D7}"/>
              </a:ext>
            </a:extLst>
          </p:cNvPr>
          <p:cNvSpPr/>
          <p:nvPr/>
        </p:nvSpPr>
        <p:spPr>
          <a:xfrm>
            <a:off x="0" y="5122459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0A20B664-FABC-4090-AB25-A6B65476B7D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09902C0-2963-4ED9-B6CB-D05382933F8B}"/>
              </a:ext>
            </a:extLst>
          </p:cNvPr>
          <p:cNvSpPr txBox="1"/>
          <p:nvPr/>
        </p:nvSpPr>
        <p:spPr>
          <a:xfrm>
            <a:off x="3019672" y="2667000"/>
            <a:ext cx="5084188" cy="1264948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Prior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to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ADAudit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Plus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had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no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visibility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into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our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AD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infrastructure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.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Now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we’re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able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to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monitor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all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AD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transactions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as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far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as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group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changes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User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creation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security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authentication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logs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and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much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more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 err="1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Callixtus Muanya,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Windows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administrator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Harvard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Medical</a:t>
            </a:r>
            <a:r>
              <a:rPr lang="en-US" sz="900" b="0" i="0" dirty="0" err="1">
                <a:solidFill>
                  <a:schemeClr val="tx1"/>
                </a:solidFill>
                <a:latin typeface="Zoho Puvi"/>
              </a:rPr>
              <a:t> </a:t>
            </a:r>
            <a:r>
              <a:rPr lang="en-US" sz="900" b="0" i="0" dirty="0">
                <a:solidFill>
                  <a:schemeClr val="tx1"/>
                </a:solidFill>
                <a:latin typeface="Zoho Puvi"/>
              </a:rPr>
              <a:t>School</a:t>
            </a:r>
          </a:p>
        </p:txBody>
      </p:sp>
      <p:pic>
        <p:nvPicPr>
          <p:cNvPr id="8" name="Picture 7">
            <a:extLst>
              <a:ext uri="{F387EADC-AD54-4426-9171-2A1D104AD42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B4DE579-450E-4DAA-9530-40719D7DB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12" y="1343025"/>
            <a:ext cx="1644322" cy="55171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90CCC7A8-93FA-4ED9-9169-9BA3AB66F77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5C7568B-636B-41A7-8A1A-AD793AEE9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50" y="3028950"/>
            <a:ext cx="1660549" cy="53548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793B7EBF-24A9-47EF-AF66-4E127CD1033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F75FE29-08BE-4C64-8248-07652D951205}"/>
              </a:ext>
            </a:extLst>
          </p:cNvPr>
          <p:cNvSpPr txBox="1">
            <a:spLocks noGrp="1"/>
          </p:cNvSpPr>
          <p:nvPr/>
        </p:nvSpPr>
        <p:spPr>
          <a:xfrm>
            <a:off x="373465" y="4600575"/>
            <a:ext cx="3205429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0" i="0" dirty="0">
                <a:solidFill>
                  <a:schemeClr val="tx1"/>
                </a:solidFill>
                <a:latin typeface="Zoho Puvi"/>
              </a:rPr>
              <a:t>Read more of our customers' testimonials </a:t>
            </a:r>
            <a:r>
              <a:rPr lang="en-US" sz="1000" b="0" i="0" u="sng" dirty="0">
                <a:solidFill>
                  <a:srgbClr val="1A47B6"/>
                </a:solidFill>
                <a:latin typeface="Zoho Puvi"/>
              </a:rPr>
              <a:t>here</a:t>
            </a:r>
            <a:r>
              <a:rPr lang="en-US" sz="1000" b="0" i="0" dirty="0">
                <a:solidFill>
                  <a:schemeClr val="tx1"/>
                </a:solidFill>
                <a:latin typeface="Zoho Puvi"/>
              </a:rPr>
              <a:t>.</a:t>
            </a:r>
          </a:p>
        </p:txBody>
      </p:sp>
    </p:spTree>
    <p:extLst>
      <p:ext uri="{4414F1AF-C86A-4E66-AE82-5C961C35E77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2AC59E4A-FDFE-434A-B498-AD1E7ED1FFC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56AC039-0319-4A9E-BDE6-90CDC46744F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47B6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A2D835BB-047C-4503-8162-00256B53EF8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A278C20-9091-46D4-A68E-7EAD47E89A69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bg1"/>
                </a:solidFill>
                <a:latin typeface="Zoho Puvi-medium"/>
              </a:rPr>
              <a:t>Available editions</a:t>
            </a:r>
          </a:p>
        </p:txBody>
      </p:sp>
      <p:sp>
        <p:nvSpPr>
          <p:cNvPr id="4" name="TextBox 3">
            <a:extLst>
              <a:ext uri="{C8AE1FF9-ED76-4743-A253-03432008DA8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203313B-BCF9-491F-BF27-BFCFAF9EC4CE}"/>
              </a:ext>
            </a:extLst>
          </p:cNvPr>
          <p:cNvSpPr txBox="1">
            <a:spLocks noGrp="1"/>
          </p:cNvSpPr>
          <p:nvPr/>
        </p:nvSpPr>
        <p:spPr>
          <a:xfrm>
            <a:off x="1095365" y="1227353"/>
            <a:ext cx="1420539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6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dirty="0">
                <a:solidFill>
                  <a:schemeClr val="bg1"/>
                </a:solidFill>
                <a:latin typeface="Zoho Puvi-demi_bold"/>
              </a:rPr>
              <a:t>Telephone</a:t>
            </a:r>
          </a:p>
          <a:p>
            <a:pPr marL="0" lvl="0" algn="l" rtl="0">
              <a:lnSpc>
                <a:spcPct val="16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0" i="0" dirty="0">
                <a:solidFill>
                  <a:schemeClr val="bg1"/>
                </a:solidFill>
                <a:latin typeface="Zoho Puvi"/>
              </a:rPr>
              <a:t>+1-925-924-9500</a:t>
            </a:r>
          </a:p>
        </p:txBody>
      </p:sp>
      <p:sp>
        <p:nvSpPr>
          <p:cNvPr id="5" name="TextBox 4">
            <a:extLst>
              <a:ext uri="{CCC7716B-C43B-44A4-B2DB-3A954B0F805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D490DC5-03A5-48DF-BB8B-42DBFCD85096}"/>
              </a:ext>
            </a:extLst>
          </p:cNvPr>
          <p:cNvSpPr txBox="1">
            <a:spLocks noGrp="1"/>
          </p:cNvSpPr>
          <p:nvPr/>
        </p:nvSpPr>
        <p:spPr>
          <a:xfrm>
            <a:off x="3427619" y="1227353"/>
            <a:ext cx="1907548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6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0" i="0" dirty="0">
                <a:solidFill>
                  <a:schemeClr val="bg1"/>
                </a:solidFill>
                <a:latin typeface="Zoho Puvi"/>
              </a:rPr>
              <a:t>E</a:t>
            </a:r>
            <a:r>
              <a:rPr lang="en-US" sz="1000" b="1" i="0" dirty="0">
                <a:solidFill>
                  <a:schemeClr val="bg1"/>
                </a:solidFill>
                <a:latin typeface="Zoho Puvi-demi_bold"/>
              </a:rPr>
              <a:t>mail the support team </a:t>
            </a:r>
            <a:r>
              <a:rPr lang="en-US" sz="1000" b="0" i="0" u="sng" dirty="0">
                <a:solidFill>
                  <a:schemeClr val="bg1"/>
                </a:solidFill>
                <a:latin typeface="Zoho Puvi"/>
              </a:rPr>
              <a:t>support@</a:t>
            </a:r>
            <a:r>
              <a:rPr lang="en-US" sz="1000" b="0" i="0" u="sng" dirty="0" err="1">
                <a:solidFill>
                  <a:schemeClr val="bg1"/>
                </a:solidFill>
                <a:latin typeface="Zoho Puvi"/>
              </a:rPr>
              <a:t>adauditplus</a:t>
            </a:r>
            <a:r>
              <a:rPr lang="en-US" sz="1000" b="0" i="0" u="sng" dirty="0">
                <a:solidFill>
                  <a:schemeClr val="bg1"/>
                </a:solidFill>
                <a:latin typeface="Zoho Puvi"/>
              </a:rPr>
              <a:t>.com</a:t>
            </a:r>
          </a:p>
        </p:txBody>
      </p:sp>
      <p:sp>
        <p:nvSpPr>
          <p:cNvPr id="6" name="TextBox 5">
            <a:extLst>
              <a:ext uri="{4F1B4276-B076-4772-9958-9B035E8E0EF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78C14D2-5733-47B2-83EB-12A1803AB375}"/>
              </a:ext>
            </a:extLst>
          </p:cNvPr>
          <p:cNvSpPr txBox="1">
            <a:spLocks noGrp="1"/>
          </p:cNvSpPr>
          <p:nvPr/>
        </p:nvSpPr>
        <p:spPr>
          <a:xfrm>
            <a:off x="6316237" y="1219819"/>
            <a:ext cx="1615706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6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dirty="0">
                <a:solidFill>
                  <a:schemeClr val="bg1"/>
                </a:solidFill>
                <a:latin typeface="Zoho Puvi-demi_bold"/>
              </a:rPr>
              <a:t>Visit our website </a:t>
            </a:r>
            <a:r>
              <a:rPr lang="en-US" sz="1000" b="0" i="0" u="sng" dirty="0">
                <a:solidFill>
                  <a:schemeClr val="bg1"/>
                </a:solidFill>
                <a:latin typeface="Zoho Puvi"/>
              </a:rPr>
              <a:t>www.</a:t>
            </a:r>
            <a:r>
              <a:rPr lang="en-US" sz="1000" b="0" i="0" u="sng" dirty="0" err="1">
                <a:solidFill>
                  <a:schemeClr val="bg1"/>
                </a:solidFill>
                <a:latin typeface="Zoho Puvi"/>
              </a:rPr>
              <a:t>adauditplus</a:t>
            </a:r>
            <a:r>
              <a:rPr lang="en-US" sz="1000" b="0" i="0" u="sng" dirty="0">
                <a:solidFill>
                  <a:schemeClr val="bg1"/>
                </a:solidFill>
                <a:latin typeface="Zoho Puvi"/>
              </a:rPr>
              <a:t>.com</a:t>
            </a:r>
          </a:p>
        </p:txBody>
      </p:sp>
      <p:sp>
        <p:nvSpPr>
          <p:cNvPr id="7" name="TextBox 6">
            <a:extLst>
              <a:ext uri="{5F90C47C-9DA2-4AB9-8DB8-7AB878CA2B4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2880DA1-7DE7-4989-B074-6AF985E11350}"/>
              </a:ext>
            </a:extLst>
          </p:cNvPr>
          <p:cNvSpPr txBox="1">
            <a:spLocks noGrp="1"/>
          </p:cNvSpPr>
          <p:nvPr/>
        </p:nvSpPr>
        <p:spPr>
          <a:xfrm>
            <a:off x="1106881" y="2047189"/>
            <a:ext cx="442186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6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i="0" dirty="0">
                <a:solidFill>
                  <a:schemeClr val="bg1"/>
                </a:solidFill>
                <a:latin typeface="Zoho Puvi-demi_bold"/>
              </a:rPr>
              <a:t>Mailing address</a:t>
            </a:r>
          </a:p>
          <a:p>
            <a:pPr marL="0" lvl="0" algn="l" rtl="0">
              <a:lnSpc>
                <a:spcPct val="16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0" i="0" dirty="0">
                <a:solidFill>
                  <a:schemeClr val="bg1"/>
                </a:solidFill>
                <a:latin typeface="Zoho Puvi"/>
              </a:rPr>
              <a:t>ZOHO Corporation 4141 Hacienda Drive, Pleasanton, CA 94588, USA</a:t>
            </a:r>
          </a:p>
        </p:txBody>
      </p:sp>
      <p:sp>
        <p:nvSpPr>
          <p:cNvPr id="8" name="Rectangle 7">
            <a:extLst>
              <a:ext uri="{82B03394-EE19-42A8-933F-620301D91E6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7134935-3464-4E6F-8E65-E3F0BA38155D}"/>
              </a:ext>
            </a:extLst>
          </p:cNvPr>
          <p:cNvSpPr/>
          <p:nvPr/>
        </p:nvSpPr>
        <p:spPr>
          <a:xfrm>
            <a:off x="1152525" y="2943225"/>
            <a:ext cx="6843664" cy="864626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9718D1AB-23E3-45A2-9DA8-908A59C2759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9AF2D2D-3ABD-452F-BE7D-67D713A876AE}"/>
              </a:ext>
            </a:extLst>
          </p:cNvPr>
          <p:cNvSpPr txBox="1">
            <a:spLocks noGrp="1"/>
          </p:cNvSpPr>
          <p:nvPr/>
        </p:nvSpPr>
        <p:spPr>
          <a:xfrm>
            <a:off x="1438265" y="3181350"/>
            <a:ext cx="3490988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6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b="1" i="0" dirty="0">
                <a:solidFill>
                  <a:schemeClr val="tx1"/>
                </a:solidFill>
                <a:latin typeface="Zoho Puvi-medium"/>
              </a:rPr>
              <a:t>Get a fully-functional, 30-day free trial</a:t>
            </a:r>
          </a:p>
        </p:txBody>
      </p:sp>
      <p:sp>
        <p:nvSpPr>
          <p:cNvPr id="10" name="Rectangle 9">
            <a:hlinkClick r:id="rId2"/>
            <a:extLst>
              <a:ext uri="{79804B71-6C0B-42BF-B5EB-E049182BFEF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94BDAEB-354C-4FBD-AB58-EF3C2B59AC68}"/>
              </a:ext>
            </a:extLst>
          </p:cNvPr>
          <p:cNvSpPr/>
          <p:nvPr/>
        </p:nvSpPr>
        <p:spPr>
          <a:xfrm>
            <a:off x="5788952" y="3185607"/>
            <a:ext cx="1767859" cy="379866"/>
          </a:xfrm>
          <a:prstGeom prst="rect">
            <a:avLst/>
          </a:prstGeom>
          <a:solidFill>
            <a:srgbClr val="E80B00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8F986FB9-98B0-486D-A596-22FDCEDFB22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B08352F-B089-4917-9E1E-1B466BE2B11E}"/>
              </a:ext>
            </a:extLst>
          </p:cNvPr>
          <p:cNvSpPr txBox="1">
            <a:spLocks noGrp="1"/>
          </p:cNvSpPr>
          <p:nvPr/>
        </p:nvSpPr>
        <p:spPr>
          <a:xfrm>
            <a:off x="5986986" y="3153584"/>
            <a:ext cx="1493624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6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b="1" i="0" dirty="0">
                <a:solidFill>
                  <a:schemeClr val="bg1"/>
                </a:solidFill>
                <a:latin typeface="Zoho Puvi-medium"/>
              </a:rPr>
              <a:t>Download now</a:t>
            </a:r>
          </a:p>
        </p:txBody>
      </p:sp>
      <p:sp>
        <p:nvSpPr>
          <p:cNvPr id="12" name="Rectangle 11">
            <a:hlinkClick r:id="rId3"/>
            <a:extLst>
              <a:ext uri="{D447DB31-B05A-4D97-9FC3-0A85856320D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7424E15-B5FA-4925-B5E0-D97FD6291F1F}"/>
              </a:ext>
            </a:extLst>
          </p:cNvPr>
          <p:cNvSpPr/>
          <p:nvPr/>
        </p:nvSpPr>
        <p:spPr>
          <a:xfrm>
            <a:off x="6316237" y="1419225"/>
            <a:ext cx="1615706" cy="347414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D1CB9994-B8CD-4195-9554-8881CA8F7DD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1AE396F2-13E7-47AF-BA39-9C812FFFADE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9762D03-65D6-4FA6-97C7-9EE7CBE84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963158"/>
            <a:ext cx="157238" cy="14335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49AC0984-A0C9-4C58-8A31-826E02C24BF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CBE6F50-7432-430D-AE4A-81F01A47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1" y="1269111"/>
            <a:ext cx="154701" cy="14103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6F7AB40E-6CF7-41B8-B203-34ACC93790E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3776344-8009-4193-9BFA-02FFA68E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1571625"/>
            <a:ext cx="157238" cy="14335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64775103-6EED-4CDC-891C-6580F4EFD1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4DC7DFB-04F8-481C-8C5F-629D4FFA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1876425"/>
            <a:ext cx="157238" cy="14335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8D218EE5-4700-4030-B7F8-184831A1178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F5CF9C6-083C-4177-A1AA-CE7806124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181225"/>
            <a:ext cx="157238" cy="14335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D331E63A-9AB1-49F4-9861-CD0088B646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CFAD5DF-F39D-446E-8933-422640168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486025"/>
            <a:ext cx="157238" cy="143351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609A5B85-7D55-402E-B3B5-C0A143A0D1D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EB8CBA7-5101-4449-B922-C0F628425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790825"/>
            <a:ext cx="157238" cy="14335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0ABD5C4B-D0FC-4101-966B-296C8E1CF3E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A5670CE-44DA-4A4C-AF2F-F4AE140AE7DA}"/>
              </a:ext>
            </a:extLst>
          </p:cNvPr>
          <p:cNvSpPr txBox="1"/>
          <p:nvPr/>
        </p:nvSpPr>
        <p:spPr>
          <a:xfrm>
            <a:off x="634403" y="809625"/>
            <a:ext cx="8155324" cy="2098414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AD and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Entra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ID auditing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File server auditing (Windows,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NetApp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EMC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Synology, and other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NAS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)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Group Policy settings change auditing 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Windows server auditing and reporting 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Workstation auditing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Identity threat detection and response</a:t>
            </a: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Privileged user monitoring</a:t>
            </a:r>
          </a:p>
        </p:txBody>
      </p:sp>
      <p:sp>
        <p:nvSpPr>
          <p:cNvPr id="10" name="TextBox 9">
            <a:extLst>
              <a:ext uri="{0F2EFBCB-5615-401B-AE45-3A88379E981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3E3ADCE-B6DB-4E9F-9B68-0E7DB6A36C75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Highlights of </a:t>
            </a:r>
            <a:r>
              <a:rPr lang="en-US" sz="2200" b="1" i="0" dirty="0" err="1">
                <a:solidFill>
                  <a:schemeClr val="tx1"/>
                </a:solidFill>
                <a:latin typeface="Zoho Puvi-medium"/>
              </a:rPr>
              <a:t>ADAudit</a:t>
            </a: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 Plus</a:t>
            </a:r>
          </a:p>
        </p:txBody>
      </p:sp>
      <p:sp>
        <p:nvSpPr>
          <p:cNvPr id="11" name="Rectangle 10">
            <a:extLst>
              <a:ext uri="{1325B489-DCC6-4D50-BF66-227358C53C5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124F780-4C95-4ABC-B6A8-9EBB9A18A882}"/>
              </a:ext>
            </a:extLst>
          </p:cNvPr>
          <p:cNvSpPr/>
          <p:nvPr/>
        </p:nvSpPr>
        <p:spPr>
          <a:xfrm>
            <a:off x="0" y="5114925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E1CB5740-CA65-4D56-ABC9-BD9DC7C669B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3CCF6067-E74C-4A1B-9579-29D022F3D3F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EBAEF12-D9DB-41B3-BD8E-6315A491A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01" y="0"/>
            <a:ext cx="5401865" cy="51435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575C7740-F445-4B35-A559-5904503BF11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7BE90E-E555-4798-BE81-55003B3CF687}"/>
              </a:ext>
            </a:extLst>
          </p:cNvPr>
          <p:cNvSpPr txBox="1">
            <a:spLocks noGrp="1"/>
          </p:cNvSpPr>
          <p:nvPr/>
        </p:nvSpPr>
        <p:spPr>
          <a:xfrm>
            <a:off x="335641" y="1494948"/>
            <a:ext cx="3761127" cy="1252575"/>
          </a:xfrm>
          <a:prstGeom prst="rect">
            <a:avLst/>
          </a:prstGeom>
          <a:ln>
            <a:noFill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Active Directory auditing</a:t>
            </a:r>
          </a:p>
        </p:txBody>
      </p:sp>
      <p:sp>
        <p:nvSpPr>
          <p:cNvPr id="4" name="TextBox 3">
            <a:extLst>
              <a:ext uri="{52C8E0B2-6491-43CA-A151-DC24E7B4537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A831F82-1A13-4190-980E-617CD1499620}"/>
              </a:ext>
            </a:extLst>
          </p:cNvPr>
          <p:cNvSpPr txBox="1">
            <a:spLocks noGrp="1"/>
          </p:cNvSpPr>
          <p:nvPr/>
        </p:nvSpPr>
        <p:spPr>
          <a:xfrm>
            <a:off x="355539" y="2795436"/>
            <a:ext cx="3367516" cy="806944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Report on changes made to AD objects and </a:t>
            </a:r>
            <a:r>
              <a:rPr lang="en-US" sz="1200" b="0" i="0" dirty="0" err="1">
                <a:solidFill>
                  <a:schemeClr val="tx1"/>
                </a:solidFill>
                <a:latin typeface="Zoho Puvi"/>
              </a:rPr>
              <a:t>GPOs</a:t>
            </a: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; track user logon activity, analyze account lockouts, and more</a:t>
            </a:r>
          </a:p>
        </p:txBody>
      </p:sp>
      <p:pic>
        <p:nvPicPr>
          <p:cNvPr id="5" name="Picture 4">
            <a:extLst>
              <a:ext uri="{85E7F050-AE41-48E6-80DB-DCE4D9F805C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3CE1BCC-11BE-4D24-83EA-237931B4B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268" y="0"/>
            <a:ext cx="5399732" cy="5143500"/>
          </a:xfrm>
          <a:prstGeom prst="rect">
            <a:avLst/>
          </a:prstGeom>
          <a:noFill/>
        </p:spPr>
      </p:pic>
    </p:spTree>
    <p:extLst>
      <p:ext uri="{E0C85843-AAA8-4DF8-8B17-A186F1D8E065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32EC145B-9FEB-4236-9274-2A00C034E0E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BFD67A8-EAEB-4AB5-A77F-9870A859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963158"/>
            <a:ext cx="157238" cy="14335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3C5B4A69-0F79-4500-A257-998760EF425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2E1CBD9-5FFF-4DF9-AF30-184CD09E1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1" y="1535811"/>
            <a:ext cx="154701" cy="14103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7EC56127-8931-4B7D-A8A5-3C96AA8C400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86C0183-605E-47CE-9EB4-A9B9C1CB8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106158"/>
            <a:ext cx="157238" cy="14335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DC9B036-221A-4FE9-AFE7-A8C5DA7C581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943C7D1-05A7-4F0E-8BC5-0BE1E8D3ABCE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AD auditing</a:t>
            </a:r>
          </a:p>
        </p:txBody>
      </p:sp>
      <p:sp>
        <p:nvSpPr>
          <p:cNvPr id="6" name="TextBox 5">
            <a:extLst>
              <a:ext uri="{6B1E3727-08F3-478C-A893-6A74882E980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68C3D2C-38F7-45C3-BA5C-7C9121A6E5F9}"/>
              </a:ext>
            </a:extLst>
          </p:cNvPr>
          <p:cNvSpPr txBox="1"/>
          <p:nvPr/>
        </p:nvSpPr>
        <p:spPr>
          <a:xfrm>
            <a:off x="634403" y="885825"/>
            <a:ext cx="8117224" cy="3923785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Audit all AD object changes: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Track changes made to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OUs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users, groups, computers, and other AD objects with details such as the old and new values of the changed attributes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Track GPO setting changes: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Audit changes made to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GPOs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and their settings, including computer configuration changes, password and account lockout policy changes, etc.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Monitor user logon activity: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Get detailed reports on users' successful and failed logon attempts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Troubleshoot account lockouts: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Detect account lockouts quickly with alerts, and identify their source from an extensive list of Windows components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Gain visibility into privilege use: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Keep a close eye on privilege use in your enterprise by continuously auditing privileged user accounts and maintaining a detailed audit trail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Mitigate attacks: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Detect 25+ AD attacks including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Kerberoasting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Golden Ticket,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DCSync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, pass-the-hash, ransomware, and more</a:t>
            </a:r>
          </a:p>
        </p:txBody>
      </p:sp>
      <p:sp>
        <p:nvSpPr>
          <p:cNvPr id="7" name="Rectangle 6">
            <a:extLst>
              <a:ext uri="{46FB7703-70F4-47A1-8125-676B636A024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F6B81EF-259E-41A7-A810-1EA02E9E019F}"/>
              </a:ext>
            </a:extLst>
          </p:cNvPr>
          <p:cNvSpPr/>
          <p:nvPr/>
        </p:nvSpPr>
        <p:spPr>
          <a:xfrm>
            <a:off x="0" y="5114925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ECFF5A39-BFBC-406F-9F4D-64E56E58967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11EEDAC-5941-483F-BCDC-087F88B1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2495550"/>
            <a:ext cx="157238" cy="143351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AA865C7D-1571-4489-89B0-5BE2734CA52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9C9FBEC-DF4B-4769-A046-A58C13F30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3077137"/>
            <a:ext cx="157238" cy="14335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C7FC764B-A6C1-4C08-B66E-EFA7F71E085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4903777-BDF1-4C7B-9117-1B33B3099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3648646"/>
            <a:ext cx="157238" cy="143351"/>
          </a:xfrm>
          <a:prstGeom prst="rect">
            <a:avLst/>
          </a:prstGeom>
          <a:noFill/>
        </p:spPr>
      </p:pic>
    </p:spTree>
    <p:extLst>
      <p:ext uri="{CF80225F-74CF-427C-96C2-FD6C3399818C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26F3BAE4-666D-4271-8A9E-8BC48910443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9E31223-23B8-4C6B-BE47-508D97FFA6A2}"/>
              </a:ext>
            </a:extLst>
          </p:cNvPr>
          <p:cNvSpPr txBox="1">
            <a:spLocks noGrp="1"/>
          </p:cNvSpPr>
          <p:nvPr/>
        </p:nvSpPr>
        <p:spPr>
          <a:xfrm>
            <a:off x="335641" y="1627542"/>
            <a:ext cx="3761127" cy="1025481"/>
          </a:xfrm>
          <a:prstGeom prst="rect">
            <a:avLst/>
          </a:prstGeom>
          <a:ln>
            <a:noFill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b="1" i="0" dirty="0" err="1">
                <a:solidFill>
                  <a:srgbClr val="0265AA"/>
                </a:solidFill>
                <a:latin typeface="Zoho Puvi-medium"/>
              </a:rPr>
              <a:t>Entra</a:t>
            </a: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 ID</a:t>
            </a:r>
          </a:p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auditing</a:t>
            </a:r>
          </a:p>
        </p:txBody>
      </p:sp>
      <p:sp>
        <p:nvSpPr>
          <p:cNvPr id="3" name="TextBox 2">
            <a:extLst>
              <a:ext uri="{41A67289-F202-49BF-B1D5-68A46D65BA1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8521AC6-C81F-433F-AFBC-8B40D82C5711}"/>
              </a:ext>
            </a:extLst>
          </p:cNvPr>
          <p:cNvSpPr txBox="1">
            <a:spLocks noGrp="1"/>
          </p:cNvSpPr>
          <p:nvPr/>
        </p:nvSpPr>
        <p:spPr>
          <a:xfrm>
            <a:off x="355539" y="2757336"/>
            <a:ext cx="3367516" cy="806944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Audit sign-ins, account lockouts, changes to users, groups, roles, devices, applications, conditional policies, and more</a:t>
            </a:r>
          </a:p>
        </p:txBody>
      </p:sp>
      <p:pic>
        <p:nvPicPr>
          <p:cNvPr id="4" name="Picture 3">
            <a:extLst>
              <a:ext uri="{70923FC9-00DF-427C-95A9-2C614EBC0C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8113BD8-E23F-4FF5-A67F-316C39BE3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01" y="0"/>
            <a:ext cx="5401865" cy="51435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388C94A8-234F-4ACB-B46E-15E4EAF5C0E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AEBBAEB-BD54-4257-97E1-F3FB63269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126" y="775620"/>
            <a:ext cx="2689002" cy="3592258"/>
          </a:xfrm>
          <a:prstGeom prst="rect">
            <a:avLst/>
          </a:prstGeom>
          <a:noFill/>
        </p:spPr>
      </p:pic>
    </p:spTree>
    <p:extLst>
      <p:ext uri="{353106EC-50F6-4C2B-88B2-DEA719CE7E3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0D66E645-55A3-4507-8C76-B555AF4C9AA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6C25FD9-4DB0-4036-BBF4-17791AA8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00" y="3078066"/>
            <a:ext cx="157238" cy="14335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52361C00-A8E6-4474-8D66-A89A9334C2C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8D38CB8-9FF9-46E9-89C2-89479AE24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62" y="2683149"/>
            <a:ext cx="157238" cy="14335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708ED472-6285-4EFD-996C-B143C6262C2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ABCA9F5-44FB-4D5C-AA59-D228C22D3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05" y="2306159"/>
            <a:ext cx="157238" cy="14335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860C197-29E1-4354-8972-E1C404AF72C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FA9A4BF-EB3D-4547-BA08-662A34A4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" y="1725682"/>
            <a:ext cx="157238" cy="14335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138AD051-A203-4290-88D1-826CF3413E7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560696E-A9A7-4C2E-8A83-8A095461D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01" y="1341305"/>
            <a:ext cx="154701" cy="14103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E27A516D-060D-49CD-97D8-202836EA4DD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74F8180-2F79-4998-A5DA-5A9DAE796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4" y="963158"/>
            <a:ext cx="157238" cy="14335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E9332204-8B31-4BFE-9F8E-38064787056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7128A1E-0704-41AD-A35E-F65744525BAF}"/>
              </a:ext>
            </a:extLst>
          </p:cNvPr>
          <p:cNvSpPr txBox="1">
            <a:spLocks noGrp="1"/>
          </p:cNvSpPr>
          <p:nvPr/>
        </p:nvSpPr>
        <p:spPr>
          <a:xfrm>
            <a:off x="381000" y="381000"/>
            <a:ext cx="8370627" cy="37621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b="1" i="0" dirty="0" err="1">
                <a:solidFill>
                  <a:schemeClr val="tx1"/>
                </a:solidFill>
                <a:latin typeface="Zoho Puvi-medium"/>
              </a:rPr>
              <a:t>Entra</a:t>
            </a:r>
            <a:r>
              <a:rPr lang="en-US" sz="2200" b="1" i="0" dirty="0">
                <a:solidFill>
                  <a:schemeClr val="tx1"/>
                </a:solidFill>
                <a:latin typeface="Zoho Puvi-medium"/>
              </a:rPr>
              <a:t> ID auditing</a:t>
            </a:r>
          </a:p>
        </p:txBody>
      </p:sp>
      <p:sp>
        <p:nvSpPr>
          <p:cNvPr id="9" name="TextBox 8">
            <a:extLst>
              <a:ext uri="{B81A26EC-BA94-4710-9553-07BC896D9A0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EAECA77-5047-42BD-A7A0-EC7E4588A90E}"/>
              </a:ext>
            </a:extLst>
          </p:cNvPr>
          <p:cNvSpPr txBox="1"/>
          <p:nvPr/>
        </p:nvSpPr>
        <p:spPr>
          <a:xfrm>
            <a:off x="634403" y="885825"/>
            <a:ext cx="8117224" cy="3923785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Track sign-ins: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Monitor all sign-ins and detect account lockouts, multi-factor authentication enabled sign-in failures, and more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Detect sign-in risks: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Identify risky logon activity and gain insights into the risk level, risk state, and risk detail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Identify object changes: 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Audit user, device, and group management actions and get information on changes to user passwords, assignment and removal of roles, and more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Monitor applications: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Keep tabs on applications that have been added, updated, and deleted, and consent given to APIs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Audit hybrid AD environments: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Gain a unified view of all activities happening across your on AD and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Entra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ID environments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100" b="0" i="0" dirty="0">
              <a:solidFill>
                <a:schemeClr val="tx1"/>
              </a:solidFill>
              <a:latin typeface="Zoho Puv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C2"/>
              </a:buClr>
              <a:buFont typeface="Source Sans Pro"/>
              <a:buNone/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100" i="0" dirty="0">
                <a:solidFill>
                  <a:schemeClr val="tx1"/>
                </a:solidFill>
                <a:latin typeface="Zoho Puvi-demi_bold"/>
              </a:rPr>
              <a:t>Detect risky configurations:</a:t>
            </a:r>
            <a:r>
              <a:rPr lang="en-US" sz="1100" b="0" i="0" dirty="0">
                <a:solidFill>
                  <a:schemeClr val="tx1"/>
                </a:solidFill>
                <a:latin typeface="Zoho Puvi"/>
              </a:rPr>
              <a:t> Identify risky configurations and get step-by-step remediation guidance based on industry best practices like </a:t>
            </a:r>
            <a:r>
              <a:rPr lang="en-US" sz="1100" b="0" i="0" dirty="0" err="1">
                <a:solidFill>
                  <a:schemeClr val="tx1"/>
                </a:solidFill>
                <a:latin typeface="Zoho Puvi"/>
              </a:rPr>
              <a:t>NIST</a:t>
            </a:r>
          </a:p>
        </p:txBody>
      </p:sp>
      <p:sp>
        <p:nvSpPr>
          <p:cNvPr id="10" name="Rectangle 9">
            <a:extLst>
              <a:ext uri="{AB9A5496-6039-4629-862F-2B4443073D3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D99810B-245B-4F89-B743-9EF4615B595E}"/>
              </a:ext>
            </a:extLst>
          </p:cNvPr>
          <p:cNvSpPr/>
          <p:nvPr/>
        </p:nvSpPr>
        <p:spPr>
          <a:xfrm>
            <a:off x="0" y="5114925"/>
            <a:ext cx="9144000" cy="26435"/>
          </a:xfrm>
          <a:prstGeom prst="rect">
            <a:avLst/>
          </a:prstGeom>
          <a:solidFill>
            <a:srgbClr val="1A47B6"/>
          </a:solidFill>
          <a:ln w="9525" cap="flat">
            <a:solidFill>
              <a:srgbClr val="00658E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8A10B850-DAFC-4B62-9425-DCE3ADFCCEDF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9401F5F-BE97-4A56-9D93-5309CF05E3A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8B2FC56-293A-4511-BA7B-5779074C4E73}"/>
              </a:ext>
            </a:extLst>
          </p:cNvPr>
          <p:cNvSpPr txBox="1">
            <a:spLocks noGrp="1"/>
          </p:cNvSpPr>
          <p:nvPr/>
        </p:nvSpPr>
        <p:spPr>
          <a:xfrm>
            <a:off x="355539" y="2757336"/>
            <a:ext cx="3367516" cy="806944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Audit and report on file accesses and modifications across Windows, </a:t>
            </a:r>
            <a:r>
              <a:rPr lang="en-US" sz="1200" b="0" i="0" dirty="0" err="1">
                <a:solidFill>
                  <a:schemeClr val="tx1"/>
                </a:solidFill>
                <a:latin typeface="Zoho Puvi"/>
              </a:rPr>
              <a:t>NetApp</a:t>
            </a: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Zoho Puvi"/>
              </a:rPr>
              <a:t>EMC</a:t>
            </a: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, and other </a:t>
            </a:r>
            <a:r>
              <a:rPr lang="en-US" sz="1200" b="0" i="0" dirty="0" err="1">
                <a:solidFill>
                  <a:schemeClr val="tx1"/>
                </a:solidFill>
                <a:latin typeface="Zoho Puvi"/>
              </a:rPr>
              <a:t>NAS</a:t>
            </a:r>
            <a:r>
              <a:rPr lang="en-US" sz="1200" b="0" i="0" dirty="0">
                <a:solidFill>
                  <a:schemeClr val="tx1"/>
                </a:solidFill>
                <a:latin typeface="Zoho Puvi"/>
              </a:rPr>
              <a:t> devices</a:t>
            </a:r>
          </a:p>
        </p:txBody>
      </p:sp>
      <p:sp>
        <p:nvSpPr>
          <p:cNvPr id="3" name="TextBox 2">
            <a:extLst>
              <a:ext uri="{9B21CD11-CFD2-40EF-B826-1CF1469AECA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0D8AF70-B3F2-4E38-82B6-D662FEDE6EE8}"/>
              </a:ext>
            </a:extLst>
          </p:cNvPr>
          <p:cNvSpPr txBox="1">
            <a:spLocks noGrp="1"/>
          </p:cNvSpPr>
          <p:nvPr/>
        </p:nvSpPr>
        <p:spPr>
          <a:xfrm>
            <a:off x="335641" y="1627542"/>
            <a:ext cx="3761127" cy="1025481"/>
          </a:xfrm>
          <a:prstGeom prst="rect">
            <a:avLst/>
          </a:prstGeom>
          <a:ln>
            <a:noFill/>
          </a:ln>
          <a:effectLst/>
        </p:spPr>
        <p:txBody>
          <a:bodyPr lIns="91440" tIns="45720" rIns="91440" bIns="45720" numCol="1" spcCol="0" rtlCol="0" anchor="b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i="0" dirty="0">
                <a:solidFill>
                  <a:schemeClr val="tx1"/>
                </a:solidFill>
                <a:latin typeface="Open Sans"/>
              </a:defRPr>
            </a:lvl1pPr>
            <a:lvl2pPr marL="4572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2pPr>
            <a:lvl3pPr marL="9144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3pPr>
            <a:lvl4pPr marL="137160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4pPr>
            <a:lvl5pPr marL="182880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5pPr>
            <a:lvl6pPr marL="228600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6pPr>
            <a:lvl7pPr marL="274320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7pPr>
            <a:lvl8pPr marL="320040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8pPr>
            <a:lvl9pPr marL="365760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  <a:latin typeface="Open Sans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File</a:t>
            </a:r>
            <a:r>
              <a:rPr lang="en-US" sz="3600" b="1" i="0" dirty="0" err="1">
                <a:solidFill>
                  <a:srgbClr val="0265AA"/>
                </a:solidFill>
                <a:latin typeface="Zoho Puvi-medium"/>
              </a:rPr>
              <a:t> </a:t>
            </a: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server</a:t>
            </a:r>
            <a:r>
              <a:rPr lang="en-US" sz="3600" b="1" i="0" dirty="0" err="1">
                <a:solidFill>
                  <a:srgbClr val="0265AA"/>
                </a:solidFill>
                <a:latin typeface="Zoho Puvi-medium"/>
              </a:rPr>
              <a:t> </a:t>
            </a:r>
            <a:r>
              <a:rPr lang="en-US" sz="3600" b="1" i="0" dirty="0">
                <a:solidFill>
                  <a:srgbClr val="0265AA"/>
                </a:solidFill>
                <a:latin typeface="Zoho Puvi-medium"/>
              </a:rPr>
              <a:t>auditing</a:t>
            </a:r>
          </a:p>
        </p:txBody>
      </p:sp>
      <p:pic>
        <p:nvPicPr>
          <p:cNvPr id="4" name="Picture 3">
            <a:extLst>
              <a:ext uri="{3EBEB81A-8BA9-4BC5-8EFB-B88D0A6A885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CF750AA-F9AF-4736-BB08-D6277FC47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01" y="0"/>
            <a:ext cx="5401865" cy="51435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9217F2B8-0DDB-470B-9D20-8571ED93F03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D84AF2E-D942-44E0-B8C7-5BEEE09C9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414" y="993076"/>
            <a:ext cx="3225246" cy="3157346"/>
          </a:xfrm>
          <a:prstGeom prst="rect">
            <a:avLst/>
          </a:prstGeom>
          <a:noFill/>
        </p:spPr>
      </p:pic>
    </p:spTree>
    <p:extLst>
      <p:ext uri="{9C8E75E7-965F-490B-8346-99F1C8A49E08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2085325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FONT2" val="Zoho Puvi-medium"/>
  <p:tag name="WEBFONT4" val="Raleway-light"/>
  <p:tag name="WEBFONT3" val="Zoho Puvi-demi_bold"/>
  <p:tag name="WEBFONT6" val="Raleway-demi_b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7:0:0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0:0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paper">
  <a:themeElements>
    <a:clrScheme name="Evolutionary">
      <a:dk1>
        <a:srgbClr val="000000"/>
      </a:dk1>
      <a:lt1>
        <a:srgbClr val="FFFFFF"/>
      </a:lt1>
      <a:dk2>
        <a:srgbClr val="6BCAD5"/>
      </a:dk2>
      <a:lt2>
        <a:srgbClr val="00182E"/>
      </a:lt2>
      <a:accent1>
        <a:srgbClr val="008BC2"/>
      </a:accent1>
      <a:accent2>
        <a:srgbClr val="C8EFF7"/>
      </a:accent2>
      <a:accent3>
        <a:srgbClr val="0A4F7A"/>
      </a:accent3>
      <a:accent4>
        <a:srgbClr val="60B2A6"/>
      </a:accent4>
      <a:accent5>
        <a:srgbClr val="96BEF2"/>
      </a:accent5>
      <a:accent6>
        <a:srgbClr val="486285"/>
      </a:accent6>
      <a:hlink>
        <a:srgbClr val="1658AE"/>
      </a:hlink>
      <a:folHlink>
        <a:srgbClr val="598391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lvl1pPr lvl="0"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rtlCol="0" anchor="ctr"/>
      <a:lstStyle>
        <a:lvl1pPr lvl="0" algn="ctr"/>
      </a:lstStyle>
    </a:lnDef>
  </a:objectDefaults>
  <a:extraClrSchemeLst/>
</a:theme>
</file>

<file path=ppt/theme/theme2.xml><?xml version="1.0" encoding="utf-8"?>
<a:theme xmlns:a="http://schemas.openxmlformats.org/drawingml/2006/main" name="Whitepaper">
  <a:themeElements>
    <a:clrScheme name="Evolutionary">
      <a:dk1>
        <a:srgbClr val="000000"/>
      </a:dk1>
      <a:lt1>
        <a:srgbClr val="FFFFFF"/>
      </a:lt1>
      <a:dk2>
        <a:srgbClr val="6BCAD5"/>
      </a:dk2>
      <a:lt2>
        <a:srgbClr val="00182E"/>
      </a:lt2>
      <a:accent1>
        <a:srgbClr val="008BC2"/>
      </a:accent1>
      <a:accent2>
        <a:srgbClr val="C8EFF7"/>
      </a:accent2>
      <a:accent3>
        <a:srgbClr val="0A4F7A"/>
      </a:accent3>
      <a:accent4>
        <a:srgbClr val="60B2A6"/>
      </a:accent4>
      <a:accent5>
        <a:srgbClr val="96BEF2"/>
      </a:accent5>
      <a:accent6>
        <a:srgbClr val="486285"/>
      </a:accent6>
      <a:hlink>
        <a:srgbClr val="1658AE"/>
      </a:hlink>
      <a:folHlink>
        <a:srgbClr val="598391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lvl1pPr lvl="0"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rtlCol="0" anchor="ctr"/>
      <a:lstStyle>
        <a:lvl1pPr lvl="0" algn="ctr"/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2099</Words>
  <Application>Microsoft Office PowerPoint</Application>
  <PresentationFormat>On-screen Show (16:9)</PresentationFormat>
  <Paragraphs>245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Zoho Puvi-demi_bold</vt:lpstr>
      <vt:lpstr>Quicksand</vt:lpstr>
      <vt:lpstr>Raleway-demi_bold</vt:lpstr>
      <vt:lpstr>Source Sans Pro</vt:lpstr>
      <vt:lpstr>Raleway-light</vt:lpstr>
      <vt:lpstr>Arial</vt:lpstr>
      <vt:lpstr>Open Sans</vt:lpstr>
      <vt:lpstr>Raleway</vt:lpstr>
      <vt:lpstr>Zoho Puvi-medium</vt:lpstr>
      <vt:lpstr>Abel</vt:lpstr>
      <vt:lpstr>Zoho Puvi</vt:lpstr>
      <vt:lpstr>Whitepaper</vt:lpstr>
      <vt:lpstr>A UBA-driven change auditor</vt:lpstr>
      <vt:lpstr>What is ADAudit Plus?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Mahidhar Adarsh M</cp:lastModifiedBy>
  <cp:revision>2</cp:revision>
  <dcterms:created xsi:type="dcterms:W3CDTF">2020-03-11T02:14:17Z</dcterms:created>
  <dcterms:modified xsi:type="dcterms:W3CDTF">2024-11-20T06:54:09Z</dcterms:modified>
</cp:coreProperties>
</file>